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52" r:id="rId1"/>
    <p:sldMasterId id="2147483666" r:id="rId2"/>
    <p:sldMasterId id="2147483779" r:id="rId3"/>
    <p:sldMasterId id="2147483791" r:id="rId4"/>
  </p:sldMasterIdLst>
  <p:notesMasterIdLst>
    <p:notesMasterId r:id="rId55"/>
  </p:notesMasterIdLst>
  <p:handoutMasterIdLst>
    <p:handoutMasterId r:id="rId56"/>
  </p:handoutMasterIdLst>
  <p:sldIdLst>
    <p:sldId id="900" r:id="rId5"/>
    <p:sldId id="1817" r:id="rId6"/>
    <p:sldId id="1615" r:id="rId7"/>
    <p:sldId id="1757" r:id="rId8"/>
    <p:sldId id="1760" r:id="rId9"/>
    <p:sldId id="1761" r:id="rId10"/>
    <p:sldId id="1763" r:id="rId11"/>
    <p:sldId id="1758" r:id="rId12"/>
    <p:sldId id="1771" r:id="rId13"/>
    <p:sldId id="1772" r:id="rId14"/>
    <p:sldId id="1756" r:id="rId15"/>
    <p:sldId id="1766" r:id="rId16"/>
    <p:sldId id="1764" r:id="rId17"/>
    <p:sldId id="1752" r:id="rId18"/>
    <p:sldId id="1769" r:id="rId19"/>
    <p:sldId id="1770" r:id="rId20"/>
    <p:sldId id="1809" r:id="rId21"/>
    <p:sldId id="1773" r:id="rId22"/>
    <p:sldId id="1774" r:id="rId23"/>
    <p:sldId id="1767" r:id="rId24"/>
    <p:sldId id="1801" r:id="rId25"/>
    <p:sldId id="1775" r:id="rId26"/>
    <p:sldId id="1796" r:id="rId27"/>
    <p:sldId id="1776" r:id="rId28"/>
    <p:sldId id="1779" r:id="rId29"/>
    <p:sldId id="1778" r:id="rId30"/>
    <p:sldId id="1777" r:id="rId31"/>
    <p:sldId id="1812" r:id="rId32"/>
    <p:sldId id="1780" r:id="rId33"/>
    <p:sldId id="1786" r:id="rId34"/>
    <p:sldId id="1797" r:id="rId35"/>
    <p:sldId id="1798" r:id="rId36"/>
    <p:sldId id="1814" r:id="rId37"/>
    <p:sldId id="1813" r:id="rId38"/>
    <p:sldId id="1799" r:id="rId39"/>
    <p:sldId id="1782" r:id="rId40"/>
    <p:sldId id="1787" r:id="rId41"/>
    <p:sldId id="1788" r:id="rId42"/>
    <p:sldId id="1789" r:id="rId43"/>
    <p:sldId id="1790" r:id="rId44"/>
    <p:sldId id="1802" r:id="rId45"/>
    <p:sldId id="1791" r:id="rId46"/>
    <p:sldId id="1815" r:id="rId47"/>
    <p:sldId id="1816" r:id="rId48"/>
    <p:sldId id="1803" r:id="rId49"/>
    <p:sldId id="1804" r:id="rId50"/>
    <p:sldId id="1805" r:id="rId51"/>
    <p:sldId id="1806" r:id="rId52"/>
    <p:sldId id="1811" r:id="rId53"/>
    <p:sldId id="1800" r:id="rId54"/>
  </p:sldIdLst>
  <p:sldSz cx="9906000" cy="6858000" type="A4"/>
  <p:notesSz cx="68119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accent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66" userDrawn="1">
          <p15:clr>
            <a:srgbClr val="A4A3A4"/>
          </p15:clr>
        </p15:guide>
        <p15:guide id="2" pos="14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99"/>
    <a:srgbClr val="000000"/>
    <a:srgbClr val="0000FF"/>
    <a:srgbClr val="FFCC00"/>
    <a:srgbClr val="FF3300"/>
    <a:srgbClr val="663300"/>
    <a:srgbClr val="E7BD25"/>
    <a:srgbClr val="FF99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019" autoAdjust="0"/>
    <p:restoredTop sz="94125" autoAdjust="0"/>
  </p:normalViewPr>
  <p:slideViewPr>
    <p:cSldViewPr snapToObjects="1">
      <p:cViewPr varScale="1">
        <p:scale>
          <a:sx n="67" d="100"/>
          <a:sy n="67" d="100"/>
        </p:scale>
        <p:origin x="632" y="56"/>
      </p:cViewPr>
      <p:guideLst>
        <p:guide orient="horz" pos="3566"/>
        <p:guide pos="1487"/>
      </p:guideLst>
    </p:cSldViewPr>
  </p:slideViewPr>
  <p:outlineViewPr>
    <p:cViewPr>
      <p:scale>
        <a:sx n="25" d="100"/>
        <a:sy n="25" d="100"/>
      </p:scale>
      <p:origin x="0" y="-19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6512"/>
    </p:cViewPr>
  </p:sorterViewPr>
  <p:notesViewPr>
    <p:cSldViewPr snapToObjects="1">
      <p:cViewPr varScale="1">
        <p:scale>
          <a:sx n="57" d="100"/>
          <a:sy n="57" d="100"/>
        </p:scale>
        <p:origin x="-3216" y="-106"/>
      </p:cViewPr>
      <p:guideLst>
        <p:guide orient="horz" pos="3128"/>
        <p:guide pos="2147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89183" cy="4928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53" tIns="45529" rIns="91053" bIns="45529" numCol="1" anchor="t" anchorCtr="0" compatLnSpc="1">
            <a:prstTxWarp prst="textNoShape">
              <a:avLst/>
            </a:prstTxWarp>
          </a:bodyPr>
          <a:lstStyle>
            <a:lvl1pPr defTabSz="911079" eaLnBrk="0" hangingPunct="0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414" y="1"/>
            <a:ext cx="2912822" cy="4928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53" tIns="45529" rIns="91053" bIns="45529" numCol="1" anchor="t" anchorCtr="0" compatLnSpc="1">
            <a:prstTxWarp prst="textNoShape">
              <a:avLst/>
            </a:prstTxWarp>
          </a:bodyPr>
          <a:lstStyle>
            <a:lvl1pPr algn="r" defTabSz="911079" eaLnBrk="0" hangingPunct="0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67168"/>
            <a:ext cx="2989183" cy="4928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53" tIns="45529" rIns="91053" bIns="45529" numCol="1" anchor="b" anchorCtr="0" compatLnSpc="1">
            <a:prstTxWarp prst="textNoShape">
              <a:avLst/>
            </a:prstTxWarp>
          </a:bodyPr>
          <a:lstStyle>
            <a:lvl1pPr defTabSz="911079" eaLnBrk="0" hangingPunct="0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414" y="9467168"/>
            <a:ext cx="2912822" cy="4928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53" tIns="45529" rIns="91053" bIns="45529" numCol="1" anchor="b" anchorCtr="0" compatLnSpc="1">
            <a:prstTxWarp prst="textNoShape">
              <a:avLst/>
            </a:prstTxWarp>
          </a:bodyPr>
          <a:lstStyle>
            <a:lvl1pPr algn="r" defTabSz="911079" eaLnBrk="0" hangingPunct="0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2226807-FD36-4300-A9E5-2ED8BBDFB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67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9411" cy="4991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30" tIns="46165" rIns="92330" bIns="46165" numCol="1" anchor="t" anchorCtr="0" compatLnSpc="1">
            <a:prstTxWarp prst="textNoShape">
              <a:avLst/>
            </a:prstTxWarp>
          </a:bodyPr>
          <a:lstStyle>
            <a:lvl1pPr defTabSz="923799" eaLnBrk="0" hangingPunct="0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2552" y="1"/>
            <a:ext cx="2949411" cy="4991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30" tIns="46165" rIns="92330" bIns="46165" numCol="1" anchor="t" anchorCtr="0" compatLnSpc="1">
            <a:prstTxWarp prst="textNoShape">
              <a:avLst/>
            </a:prstTxWarp>
          </a:bodyPr>
          <a:lstStyle>
            <a:lvl1pPr algn="r" defTabSz="923799" eaLnBrk="0" hangingPunct="0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412750" y="749300"/>
            <a:ext cx="7639050" cy="5289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43846" y="6281240"/>
            <a:ext cx="5906776" cy="291248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30" tIns="46165" rIns="92330" bIns="461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3321"/>
            <a:ext cx="2949411" cy="4991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30" tIns="46165" rIns="92330" bIns="46165" numCol="1" anchor="b" anchorCtr="0" compatLnSpc="1">
            <a:prstTxWarp prst="textNoShape">
              <a:avLst/>
            </a:prstTxWarp>
          </a:bodyPr>
          <a:lstStyle>
            <a:lvl1pPr defTabSz="923799" eaLnBrk="0" hangingPunct="0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2552" y="9443321"/>
            <a:ext cx="2949411" cy="4991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30" tIns="46165" rIns="92330" bIns="46165" numCol="1" anchor="b" anchorCtr="0" compatLnSpc="1">
            <a:prstTxWarp prst="textNoShape">
              <a:avLst/>
            </a:prstTxWarp>
          </a:bodyPr>
          <a:lstStyle>
            <a:lvl1pPr algn="r" defTabSz="923799" eaLnBrk="0" hangingPunct="0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24D895E-D02C-46C4-BF81-E36BA4B84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61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5ED85D5-9CF1-4AA3-B5E4-5C8960A4A435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12750" y="749300"/>
            <a:ext cx="7639050" cy="528955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78016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4375" y="746125"/>
            <a:ext cx="5383213" cy="3727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56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197" y="4723335"/>
            <a:ext cx="5449570" cy="447381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200" tIns="46100" rIns="92200" bIns="4610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578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00320DA-F85C-4F86-B0EA-1E3EB69762D3}" type="slidenum">
              <a:rPr lang="en-US" smtClean="0">
                <a:solidFill>
                  <a:srgbClr val="C0504D"/>
                </a:solidFill>
              </a:rPr>
              <a:pPr/>
              <a:t>2</a:t>
            </a:fld>
            <a:endParaRPr lang="en-US" dirty="0" smtClean="0">
              <a:solidFill>
                <a:srgbClr val="C0504D"/>
              </a:solidFill>
            </a:endParaRPr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15412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638" eaLnBrk="0" hangingPunct="0">
              <a:defRPr sz="2000" b="1">
                <a:solidFill>
                  <a:schemeClr val="accent2"/>
                </a:solidFill>
                <a:latin typeface="Verdana" pitchFamily="34" charset="0"/>
              </a:defRPr>
            </a:lvl1pPr>
            <a:lvl2pPr marL="742950" indent="-285750" defTabSz="909638" eaLnBrk="0" hangingPunct="0">
              <a:defRPr sz="2000" b="1">
                <a:solidFill>
                  <a:schemeClr val="accent2"/>
                </a:solidFill>
                <a:latin typeface="Verdana" pitchFamily="34" charset="0"/>
              </a:defRPr>
            </a:lvl2pPr>
            <a:lvl3pPr marL="1143000" indent="-228600" defTabSz="909638" eaLnBrk="0" hangingPunct="0">
              <a:defRPr sz="2000" b="1">
                <a:solidFill>
                  <a:schemeClr val="accent2"/>
                </a:solidFill>
                <a:latin typeface="Verdana" pitchFamily="34" charset="0"/>
              </a:defRPr>
            </a:lvl3pPr>
            <a:lvl4pPr marL="1600200" indent="-228600" defTabSz="909638" eaLnBrk="0" hangingPunct="0">
              <a:defRPr sz="2000" b="1">
                <a:solidFill>
                  <a:schemeClr val="accent2"/>
                </a:solidFill>
                <a:latin typeface="Verdana" pitchFamily="34" charset="0"/>
              </a:defRPr>
            </a:lvl4pPr>
            <a:lvl5pPr marL="2057400" indent="-228600" defTabSz="909638" eaLnBrk="0" hangingPunct="0">
              <a:defRPr sz="2000" b="1">
                <a:solidFill>
                  <a:schemeClr val="accent2"/>
                </a:solidFill>
                <a:latin typeface="Verdana" pitchFamily="34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Verdana" pitchFamily="34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Verdana" pitchFamily="34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Verdana" pitchFamily="34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eaLnBrk="1" hangingPunct="1"/>
            <a:fld id="{80F6E60E-BEF3-4D79-ADF7-8292C9F23D5B}" type="slidenum">
              <a:rPr lang="en-GB" sz="1200" b="0" smtClean="0">
                <a:solidFill>
                  <a:schemeClr val="tx1"/>
                </a:solidFill>
                <a:latin typeface="Arial" charset="0"/>
              </a:rPr>
              <a:pPr eaLnBrk="1" hangingPunct="1"/>
              <a:t>3</a:t>
            </a:fld>
            <a:endParaRPr lang="en-GB" sz="1200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12750" y="749300"/>
            <a:ext cx="7639050" cy="52895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03181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736" eaLnBrk="0" hangingPunct="0">
              <a:defRPr sz="2000" b="1">
                <a:solidFill>
                  <a:schemeClr val="accent2"/>
                </a:solidFill>
                <a:latin typeface="Verdana" pitchFamily="34" charset="0"/>
              </a:defRPr>
            </a:lvl1pPr>
            <a:lvl2pPr marL="741122" indent="-285047" defTabSz="913736" eaLnBrk="0" hangingPunct="0">
              <a:defRPr sz="2000" b="1">
                <a:solidFill>
                  <a:schemeClr val="accent2"/>
                </a:solidFill>
                <a:latin typeface="Verdana" pitchFamily="34" charset="0"/>
              </a:defRPr>
            </a:lvl2pPr>
            <a:lvl3pPr marL="1140189" indent="-228038" defTabSz="913736" eaLnBrk="0" hangingPunct="0">
              <a:defRPr sz="2000" b="1">
                <a:solidFill>
                  <a:schemeClr val="accent2"/>
                </a:solidFill>
                <a:latin typeface="Verdana" pitchFamily="34" charset="0"/>
              </a:defRPr>
            </a:lvl3pPr>
            <a:lvl4pPr marL="1596264" indent="-228038" defTabSz="913736" eaLnBrk="0" hangingPunct="0">
              <a:defRPr sz="2000" b="1">
                <a:solidFill>
                  <a:schemeClr val="accent2"/>
                </a:solidFill>
                <a:latin typeface="Verdana" pitchFamily="34" charset="0"/>
              </a:defRPr>
            </a:lvl4pPr>
            <a:lvl5pPr marL="2052340" indent="-228038" defTabSz="913736" eaLnBrk="0" hangingPunct="0">
              <a:defRPr sz="2000" b="1">
                <a:solidFill>
                  <a:schemeClr val="accent2"/>
                </a:solidFill>
                <a:latin typeface="Verdana" pitchFamily="34" charset="0"/>
              </a:defRPr>
            </a:lvl5pPr>
            <a:lvl6pPr marL="2508415" indent="-228038" defTabSz="913736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Verdana" pitchFamily="34" charset="0"/>
              </a:defRPr>
            </a:lvl6pPr>
            <a:lvl7pPr marL="2964491" indent="-228038" defTabSz="913736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Verdana" pitchFamily="34" charset="0"/>
              </a:defRPr>
            </a:lvl7pPr>
            <a:lvl8pPr marL="3420566" indent="-228038" defTabSz="913736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Verdana" pitchFamily="34" charset="0"/>
              </a:defRPr>
            </a:lvl8pPr>
            <a:lvl9pPr marL="3876642" indent="-228038" defTabSz="913736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eaLnBrk="1" hangingPunct="1"/>
            <a:fld id="{ABA08249-0AD8-4C96-8987-F746544D24FB}" type="slidenum">
              <a:rPr lang="en-GB" sz="1200" b="0">
                <a:solidFill>
                  <a:prstClr val="black"/>
                </a:solidFill>
                <a:latin typeface="Arial" pitchFamily="34" charset="0"/>
              </a:rPr>
              <a:pPr eaLnBrk="1" hangingPunct="1"/>
              <a:t>11</a:t>
            </a:fld>
            <a:endParaRPr lang="en-GB" sz="1200" b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12750" y="749300"/>
            <a:ext cx="7639050" cy="528955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799597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7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34057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27083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23573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66097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29630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8" indent="0" algn="ctr">
              <a:buNone/>
              <a:defRPr/>
            </a:lvl2pPr>
            <a:lvl3pPr marL="914395" indent="0" algn="ctr">
              <a:buNone/>
              <a:defRPr/>
            </a:lvl3pPr>
            <a:lvl4pPr marL="1371592" indent="0" algn="ctr">
              <a:buNone/>
              <a:defRPr/>
            </a:lvl4pPr>
            <a:lvl5pPr marL="1828789" indent="0" algn="ctr">
              <a:buNone/>
              <a:defRPr/>
            </a:lvl5pPr>
            <a:lvl6pPr marL="2285987" indent="0" algn="ctr">
              <a:buNone/>
              <a:defRPr/>
            </a:lvl6pPr>
            <a:lvl7pPr marL="2743185" indent="0" algn="ctr">
              <a:buNone/>
              <a:defRPr/>
            </a:lvl7pPr>
            <a:lvl8pPr marL="3200381" indent="0" algn="ctr">
              <a:buNone/>
              <a:defRPr/>
            </a:lvl8pPr>
            <a:lvl9pPr marL="365757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30580-E401-4F82-9AC8-722996E76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37BD3-D683-482D-A9BF-81ECB0456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775" y="0"/>
            <a:ext cx="2435225" cy="662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5100" y="0"/>
            <a:ext cx="7140575" cy="662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67E16-7CEF-46DE-BD87-EC4AF53D0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GB" noProof="0" smtClean="0"/>
              <a:t>Titelmasterformat durch Klicken bearbeiten</a:t>
            </a:r>
          </a:p>
        </p:txBody>
      </p:sp>
      <p:sp>
        <p:nvSpPr>
          <p:cNvPr id="16527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5F081-0F67-4AA1-851F-B8AF22A2A2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8" indent="0">
              <a:buNone/>
              <a:defRPr sz="1800"/>
            </a:lvl2pPr>
            <a:lvl3pPr marL="914395" indent="0">
              <a:buNone/>
              <a:defRPr sz="1600"/>
            </a:lvl3pPr>
            <a:lvl4pPr marL="1371592" indent="0">
              <a:buNone/>
              <a:defRPr sz="1400"/>
            </a:lvl4pPr>
            <a:lvl5pPr marL="1828789" indent="0">
              <a:buNone/>
              <a:defRPr sz="1400"/>
            </a:lvl5pPr>
            <a:lvl6pPr marL="2285987" indent="0">
              <a:buNone/>
              <a:defRPr sz="1400"/>
            </a:lvl6pPr>
            <a:lvl7pPr marL="2743185" indent="0">
              <a:buNone/>
              <a:defRPr sz="1400"/>
            </a:lvl7pPr>
            <a:lvl8pPr marL="3200381" indent="0">
              <a:buNone/>
              <a:defRPr sz="1400"/>
            </a:lvl8pPr>
            <a:lvl9pPr marL="365757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9B883-902C-4252-8A2B-5045EF1483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337" y="1125538"/>
            <a:ext cx="4676113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2" y="1125538"/>
            <a:ext cx="4676114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FB237-D06F-43F0-B986-4263986570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DC1F8-E1DD-4616-AAD2-5CA39CC7ED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2BC5E-C346-4102-99E7-4B38C1C72B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3BFDF-FE7C-4E36-8535-6802537B13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923DA-1B1E-4015-B8D8-9898C89932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55B8D-D2BB-4987-8105-7D47F780F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8" indent="0">
              <a:buNone/>
              <a:defRPr sz="2800"/>
            </a:lvl2pPr>
            <a:lvl3pPr marL="914395" indent="0">
              <a:buNone/>
              <a:defRPr sz="2400"/>
            </a:lvl3pPr>
            <a:lvl4pPr marL="1371592" indent="0">
              <a:buNone/>
              <a:defRPr sz="2000"/>
            </a:lvl4pPr>
            <a:lvl5pPr marL="1828789" indent="0">
              <a:buNone/>
              <a:defRPr sz="2000"/>
            </a:lvl5pPr>
            <a:lvl6pPr marL="2285987" indent="0">
              <a:buNone/>
              <a:defRPr sz="2000"/>
            </a:lvl6pPr>
            <a:lvl7pPr marL="2743185" indent="0">
              <a:buNone/>
              <a:defRPr sz="2000"/>
            </a:lvl7pPr>
            <a:lvl8pPr marL="3200381" indent="0">
              <a:buNone/>
              <a:defRPr sz="2000"/>
            </a:lvl8pPr>
            <a:lvl9pPr marL="3657579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E7EC9-C955-466C-9B1B-2EE5FB4D8B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5AADF-E99C-4DF4-AD88-CEB0F77D35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71029" y="3"/>
            <a:ext cx="2418027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48" y="3"/>
            <a:ext cx="7088981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70156-2176-4D78-85C1-E920DB30D4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46" y="0"/>
            <a:ext cx="9672108" cy="6921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4337" y="1125538"/>
            <a:ext cx="4676113" cy="2424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35552" y="1125538"/>
            <a:ext cx="4676114" cy="2424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194339" y="3702053"/>
            <a:ext cx="9517327" cy="2424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15741-6053-437E-9B59-B6928705D5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46" y="0"/>
            <a:ext cx="9672108" cy="6921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4337" y="1125538"/>
            <a:ext cx="4676113" cy="5000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2" y="1125538"/>
            <a:ext cx="4676114" cy="5000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17849-5A68-4387-B34B-3FECFB93B5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8" indent="0" algn="ctr">
              <a:buNone/>
              <a:defRPr/>
            </a:lvl2pPr>
            <a:lvl3pPr marL="914395" indent="0" algn="ctr">
              <a:buNone/>
              <a:defRPr/>
            </a:lvl3pPr>
            <a:lvl4pPr marL="1371592" indent="0" algn="ctr">
              <a:buNone/>
              <a:defRPr/>
            </a:lvl4pPr>
            <a:lvl5pPr marL="1828789" indent="0" algn="ctr">
              <a:buNone/>
              <a:defRPr/>
            </a:lvl5pPr>
            <a:lvl6pPr marL="2285987" indent="0" algn="ctr">
              <a:buNone/>
              <a:defRPr/>
            </a:lvl6pPr>
            <a:lvl7pPr marL="2743185" indent="0" algn="ctr">
              <a:buNone/>
              <a:defRPr/>
            </a:lvl7pPr>
            <a:lvl8pPr marL="3200381" indent="0" algn="ctr">
              <a:buNone/>
              <a:defRPr/>
            </a:lvl8pPr>
            <a:lvl9pPr marL="365757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9671982"/>
      </p:ext>
    </p:extLst>
  </p:cSld>
  <p:clrMapOvr>
    <a:masterClrMapping/>
  </p:clrMapOvr>
  <p:transition spd="med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288202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8" indent="0">
              <a:buNone/>
              <a:defRPr sz="1800"/>
            </a:lvl2pPr>
            <a:lvl3pPr marL="914395" indent="0">
              <a:buNone/>
              <a:defRPr sz="1600"/>
            </a:lvl3pPr>
            <a:lvl4pPr marL="1371592" indent="0">
              <a:buNone/>
              <a:defRPr sz="1400"/>
            </a:lvl4pPr>
            <a:lvl5pPr marL="1828789" indent="0">
              <a:buNone/>
              <a:defRPr sz="1400"/>
            </a:lvl5pPr>
            <a:lvl6pPr marL="2285987" indent="0">
              <a:buNone/>
              <a:defRPr sz="1400"/>
            </a:lvl6pPr>
            <a:lvl7pPr marL="2743185" indent="0">
              <a:buNone/>
              <a:defRPr sz="1400"/>
            </a:lvl7pPr>
            <a:lvl8pPr marL="3200381" indent="0">
              <a:buNone/>
              <a:defRPr sz="1400"/>
            </a:lvl8pPr>
            <a:lvl9pPr marL="365757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2974788"/>
      </p:ext>
    </p:extLst>
  </p:cSld>
  <p:clrMapOvr>
    <a:masterClrMapping/>
  </p:clrMapOvr>
  <p:transition spd="med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066800"/>
            <a:ext cx="4622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066800"/>
            <a:ext cx="4622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7835915"/>
      </p:ext>
    </p:extLst>
  </p:cSld>
  <p:clrMapOvr>
    <a:masterClrMapping/>
  </p:clrMapOvr>
  <p:transition spd="med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1104598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8" indent="0">
              <a:buNone/>
              <a:defRPr sz="1800"/>
            </a:lvl2pPr>
            <a:lvl3pPr marL="914395" indent="0">
              <a:buNone/>
              <a:defRPr sz="1600"/>
            </a:lvl3pPr>
            <a:lvl4pPr marL="1371592" indent="0">
              <a:buNone/>
              <a:defRPr sz="1400"/>
            </a:lvl4pPr>
            <a:lvl5pPr marL="1828789" indent="0">
              <a:buNone/>
              <a:defRPr sz="1400"/>
            </a:lvl5pPr>
            <a:lvl6pPr marL="2285987" indent="0">
              <a:buNone/>
              <a:defRPr sz="1400"/>
            </a:lvl6pPr>
            <a:lvl7pPr marL="2743185" indent="0">
              <a:buNone/>
              <a:defRPr sz="1400"/>
            </a:lvl7pPr>
            <a:lvl8pPr marL="3200381" indent="0">
              <a:buNone/>
              <a:defRPr sz="1400"/>
            </a:lvl8pPr>
            <a:lvl9pPr marL="365757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8C4FB-3701-4D6F-B1C8-1BA50E04D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8287003"/>
      </p:ext>
    </p:extLst>
  </p:cSld>
  <p:clrMapOvr>
    <a:masterClrMapping/>
  </p:clrMapOvr>
  <p:transition spd="med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231131"/>
      </p:ext>
    </p:extLst>
  </p:cSld>
  <p:clrMapOvr>
    <a:masterClrMapping/>
  </p:clrMapOvr>
  <p:transition spd="med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6164499"/>
      </p:ext>
    </p:extLst>
  </p:cSld>
  <p:clrMapOvr>
    <a:masterClrMapping/>
  </p:clrMapOvr>
  <p:transition spd="med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8" indent="0">
              <a:buNone/>
              <a:defRPr sz="2800"/>
            </a:lvl2pPr>
            <a:lvl3pPr marL="914395" indent="0">
              <a:buNone/>
              <a:defRPr sz="2400"/>
            </a:lvl3pPr>
            <a:lvl4pPr marL="1371592" indent="0">
              <a:buNone/>
              <a:defRPr sz="2000"/>
            </a:lvl4pPr>
            <a:lvl5pPr marL="1828789" indent="0">
              <a:buNone/>
              <a:defRPr sz="2000"/>
            </a:lvl5pPr>
            <a:lvl6pPr marL="2285987" indent="0">
              <a:buNone/>
              <a:defRPr sz="2000"/>
            </a:lvl6pPr>
            <a:lvl7pPr marL="2743185" indent="0">
              <a:buNone/>
              <a:defRPr sz="2000"/>
            </a:lvl7pPr>
            <a:lvl8pPr marL="3200381" indent="0">
              <a:buNone/>
              <a:defRPr sz="2000"/>
            </a:lvl8pPr>
            <a:lvl9pPr marL="3657579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7125389"/>
      </p:ext>
    </p:extLst>
  </p:cSld>
  <p:clrMapOvr>
    <a:masterClrMapping/>
  </p:clrMapOvr>
  <p:transition spd="med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4488673"/>
      </p:ext>
    </p:extLst>
  </p:cSld>
  <p:clrMapOvr>
    <a:masterClrMapping/>
  </p:clrMapOvr>
  <p:transition spd="med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1412" y="0"/>
            <a:ext cx="2414588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651" y="0"/>
            <a:ext cx="7078663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6404223"/>
      </p:ext>
    </p:extLst>
  </p:cSld>
  <p:clrMapOvr>
    <a:masterClrMapping/>
  </p:clrMapOvr>
  <p:transition spd="med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8" indent="0" algn="ctr">
              <a:buNone/>
              <a:defRPr/>
            </a:lvl2pPr>
            <a:lvl3pPr marL="914395" indent="0" algn="ctr">
              <a:buNone/>
              <a:defRPr/>
            </a:lvl3pPr>
            <a:lvl4pPr marL="1371592" indent="0" algn="ctr">
              <a:buNone/>
              <a:defRPr/>
            </a:lvl4pPr>
            <a:lvl5pPr marL="1828789" indent="0" algn="ctr">
              <a:buNone/>
              <a:defRPr/>
            </a:lvl5pPr>
            <a:lvl6pPr marL="2285987" indent="0" algn="ctr">
              <a:buNone/>
              <a:defRPr/>
            </a:lvl6pPr>
            <a:lvl7pPr marL="2743185" indent="0" algn="ctr">
              <a:buNone/>
              <a:defRPr/>
            </a:lvl7pPr>
            <a:lvl8pPr marL="3200381" indent="0" algn="ctr">
              <a:buNone/>
              <a:defRPr/>
            </a:lvl8pPr>
            <a:lvl9pPr marL="365757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R.Schmidt     HASCO 2013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7CA9AD-7903-48D6-9AC3-CEAB4D07D91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8081056"/>
      </p:ext>
    </p:extLst>
  </p:cSld>
  <p:clrMapOvr>
    <a:masterClrMapping/>
  </p:clrMapOvr>
  <p:transition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R.Schmidt     HASCO 2013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38D4E6-7D5C-4EEB-91B6-E25F0228CC42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96330"/>
      </p:ext>
    </p:extLst>
  </p:cSld>
  <p:clrMapOvr>
    <a:masterClrMapping/>
  </p:clrMapOvr>
  <p:transition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8" indent="0">
              <a:buNone/>
              <a:defRPr sz="1800"/>
            </a:lvl2pPr>
            <a:lvl3pPr marL="914395" indent="0">
              <a:buNone/>
              <a:defRPr sz="1600"/>
            </a:lvl3pPr>
            <a:lvl4pPr marL="1371592" indent="0">
              <a:buNone/>
              <a:defRPr sz="1400"/>
            </a:lvl4pPr>
            <a:lvl5pPr marL="1828789" indent="0">
              <a:buNone/>
              <a:defRPr sz="1400"/>
            </a:lvl5pPr>
            <a:lvl6pPr marL="2285987" indent="0">
              <a:buNone/>
              <a:defRPr sz="1400"/>
            </a:lvl6pPr>
            <a:lvl7pPr marL="2743185" indent="0">
              <a:buNone/>
              <a:defRPr sz="1400"/>
            </a:lvl7pPr>
            <a:lvl8pPr marL="3200381" indent="0">
              <a:buNone/>
              <a:defRPr sz="1400"/>
            </a:lvl8pPr>
            <a:lvl9pPr marL="365757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R.Schmidt     HASCO 2013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5F30F9-62CE-4F2B-8C86-8E5A5D058511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695421"/>
      </p:ext>
    </p:extLst>
  </p:cSld>
  <p:clrMapOvr>
    <a:masterClrMapping/>
  </p:clrMapOvr>
  <p:transition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447800"/>
            <a:ext cx="45402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100" y="1447800"/>
            <a:ext cx="45402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R.Schmidt     HASCO 2013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061D76-7CF5-49D6-95F6-6538A64CBD3B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800456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5100" y="936628"/>
            <a:ext cx="4705350" cy="569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936628"/>
            <a:ext cx="4705350" cy="569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252E3-BEDB-4207-94F1-F5B89B990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R.Schmidt     HASCO 2013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00B3F7-7C32-480C-BE4B-72996FC30312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132959"/>
      </p:ext>
    </p:extLst>
  </p:cSld>
  <p:clrMapOvr>
    <a:masterClrMapping/>
  </p:clrMapOvr>
  <p:transition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R.Schmidt     HASCO 2013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F75D02-118C-4994-95A7-7FDB526DF86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939079"/>
      </p:ext>
    </p:extLst>
  </p:cSld>
  <p:clrMapOvr>
    <a:masterClrMapping/>
  </p:clrMapOvr>
  <p:transition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R.Schmidt     HASCO 2013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FB1FF9-AF8A-4420-9286-7DB94EE5B37B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973264"/>
      </p:ext>
    </p:extLst>
  </p:cSld>
  <p:clrMapOvr>
    <a:masterClrMapping/>
  </p:clrMapOvr>
  <p:transition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R.Schmidt     HASCO 2013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BDF330-8C77-4DB4-A845-6478987EEB4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451797"/>
      </p:ext>
    </p:extLst>
  </p:cSld>
  <p:clrMapOvr>
    <a:masterClrMapping/>
  </p:clrMapOvr>
  <p:transition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8" indent="0">
              <a:buNone/>
              <a:defRPr sz="2800"/>
            </a:lvl2pPr>
            <a:lvl3pPr marL="914395" indent="0">
              <a:buNone/>
              <a:defRPr sz="2400"/>
            </a:lvl3pPr>
            <a:lvl4pPr marL="1371592" indent="0">
              <a:buNone/>
              <a:defRPr sz="2000"/>
            </a:lvl4pPr>
            <a:lvl5pPr marL="1828789" indent="0">
              <a:buNone/>
              <a:defRPr sz="2000"/>
            </a:lvl5pPr>
            <a:lvl6pPr marL="2285987" indent="0">
              <a:buNone/>
              <a:defRPr sz="2000"/>
            </a:lvl6pPr>
            <a:lvl7pPr marL="2743185" indent="0">
              <a:buNone/>
              <a:defRPr sz="2000"/>
            </a:lvl7pPr>
            <a:lvl8pPr marL="3200381" indent="0">
              <a:buNone/>
              <a:defRPr sz="2000"/>
            </a:lvl8pPr>
            <a:lvl9pPr marL="3657579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R.Schmidt     HASCO 2013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5EF2F6-F7F0-4D38-B2FD-7B5B50D09EC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485106"/>
      </p:ext>
    </p:extLst>
  </p:cSld>
  <p:clrMapOvr>
    <a:masterClrMapping/>
  </p:clrMapOvr>
  <p:transition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R.Schmidt     HASCO 2013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E9C9AE-B43B-4D3A-8143-7A3A45AD78CA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245673"/>
      </p:ext>
    </p:extLst>
  </p:cSld>
  <p:clrMapOvr>
    <a:masterClrMapping/>
  </p:clrMapOvr>
  <p:transition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32687" y="4766"/>
            <a:ext cx="2373313" cy="6091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2750" y="4766"/>
            <a:ext cx="6954838" cy="6091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R.Schmidt     HASCO 2013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7E5893-6FFB-4C35-BB79-6B4F8CC579A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053537"/>
      </p:ext>
    </p:extLst>
  </p:cSld>
  <p:clrMapOvr>
    <a:masterClrMapping/>
  </p:clrMapOvr>
  <p:transition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877824"/>
            <a:ext cx="9906000" cy="14826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solidFill>
                <a:srgbClr val="FFFFFF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Title 13"/>
          <p:cNvSpPr>
            <a:spLocks noGrp="1"/>
          </p:cNvSpPr>
          <p:nvPr>
            <p:ph type="title" hasCustomPrompt="1"/>
          </p:nvPr>
        </p:nvSpPr>
        <p:spPr>
          <a:xfrm>
            <a:off x="1094269" y="93479"/>
            <a:ext cx="7717465" cy="68048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  <a:gs pos="72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>
              <a:defRPr sz="3200" b="1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590" y="1051560"/>
            <a:ext cx="9608820" cy="5212080"/>
          </a:xfrm>
          <a:prstGeom prst="rect">
            <a:avLst/>
          </a:prstGeom>
        </p:spPr>
        <p:txBody>
          <a:bodyPr/>
          <a:lstStyle>
            <a:lvl1pPr>
              <a:tabLst>
                <a:tab pos="693734" algn="l"/>
              </a:tabLst>
              <a:defRPr sz="28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71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12750" y="4766"/>
            <a:ext cx="9493250" cy="609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91474" y="6597650"/>
            <a:ext cx="4368271" cy="28733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R.Schmidt     HASCO 2013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099300" y="6597650"/>
            <a:ext cx="2311400" cy="287338"/>
          </a:xfrm>
        </p:spPr>
        <p:txBody>
          <a:bodyPr/>
          <a:lstStyle>
            <a:lvl1pPr>
              <a:defRPr/>
            </a:lvl1pPr>
          </a:lstStyle>
          <a:p>
            <a:fld id="{EDCEB7E1-735E-448F-8B97-7A39A4E45F8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302328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8340D-C0A6-4625-B856-6CDAA9751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927C7-EB03-4DFD-9CA7-472F7C849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43F74-AFD3-4457-8E3A-F175BB52C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E6D21-66B3-4C91-861C-3ED4B518F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8" indent="0">
              <a:buNone/>
              <a:defRPr sz="2800"/>
            </a:lvl2pPr>
            <a:lvl3pPr marL="914395" indent="0">
              <a:buNone/>
              <a:defRPr sz="2400"/>
            </a:lvl3pPr>
            <a:lvl4pPr marL="1371592" indent="0">
              <a:buNone/>
              <a:defRPr sz="2000"/>
            </a:lvl4pPr>
            <a:lvl5pPr marL="1828789" indent="0">
              <a:buNone/>
              <a:defRPr sz="2000"/>
            </a:lvl5pPr>
            <a:lvl6pPr marL="2285987" indent="0">
              <a:buNone/>
              <a:defRPr sz="2000"/>
            </a:lvl6pPr>
            <a:lvl7pPr marL="2743185" indent="0">
              <a:buNone/>
              <a:defRPr sz="2000"/>
            </a:lvl7pPr>
            <a:lvl8pPr marL="3200381" indent="0">
              <a:buNone/>
              <a:defRPr sz="2000"/>
            </a:lvl8pPr>
            <a:lvl9pPr marL="3657579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C9876-C2DD-4CC0-868F-47B8345AD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Rectangle 2"/>
          <p:cNvSpPr>
            <a:spLocks noChangeArrowheads="1"/>
          </p:cNvSpPr>
          <p:nvPr userDrawn="1"/>
        </p:nvSpPr>
        <p:spPr bwMode="auto">
          <a:xfrm>
            <a:off x="0" y="6659566"/>
            <a:ext cx="9906000" cy="198437"/>
          </a:xfrm>
          <a:prstGeom prst="rect">
            <a:avLst/>
          </a:prstGeom>
          <a:solidFill>
            <a:srgbClr val="333399">
              <a:alpha val="14999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lnSpc>
                <a:spcPct val="95000"/>
              </a:lnSpc>
              <a:spcBef>
                <a:spcPct val="40000"/>
              </a:spcBef>
              <a:defRPr/>
            </a:pPr>
            <a:endParaRPr lang="de-DE" sz="2400"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3587" y="3"/>
            <a:ext cx="9142413" cy="77152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5100" y="936628"/>
            <a:ext cx="9575800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697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5200" y="6629400"/>
            <a:ext cx="13208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200" i="1">
                <a:latin typeface="Arial" pitchFamily="34" charset="0"/>
              </a:defRPr>
            </a:lvl1pPr>
          </a:lstStyle>
          <a:p>
            <a:pPr>
              <a:defRPr/>
            </a:pPr>
            <a:fld id="{BBACB4ED-67BA-4D31-A0E5-2277A1865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69734" name="Rectangle 6"/>
          <p:cNvSpPr>
            <a:spLocks noChangeArrowheads="1"/>
          </p:cNvSpPr>
          <p:nvPr/>
        </p:nvSpPr>
        <p:spPr bwMode="auto">
          <a:xfrm>
            <a:off x="2796383" y="6629400"/>
            <a:ext cx="4311518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sz="1200" i="1" dirty="0" smtClean="0"/>
              <a:t>JAS November 2014    </a:t>
            </a:r>
            <a:r>
              <a:rPr lang="en-US" sz="1200" i="1" dirty="0"/>
              <a:t>R.Schmidt</a:t>
            </a:r>
          </a:p>
        </p:txBody>
      </p:sp>
      <p:sp>
        <p:nvSpPr>
          <p:cNvPr id="969735" name="Line 7"/>
          <p:cNvSpPr>
            <a:spLocks noChangeShapeType="1"/>
          </p:cNvSpPr>
          <p:nvPr userDrawn="1"/>
        </p:nvSpPr>
        <p:spPr bwMode="auto">
          <a:xfrm>
            <a:off x="0" y="771525"/>
            <a:ext cx="9906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lnSpc>
                <a:spcPct val="95000"/>
              </a:lnSpc>
              <a:spcBef>
                <a:spcPct val="40000"/>
              </a:spcBef>
              <a:defRPr/>
            </a:pPr>
            <a:endParaRPr lang="de-DE" sz="2400">
              <a:latin typeface="Arial" pitchFamily="34" charset="0"/>
            </a:endParaRPr>
          </a:p>
        </p:txBody>
      </p:sp>
      <p:sp>
        <p:nvSpPr>
          <p:cNvPr id="969736" name="Line 8"/>
          <p:cNvSpPr>
            <a:spLocks noChangeShapeType="1"/>
          </p:cNvSpPr>
          <p:nvPr userDrawn="1"/>
        </p:nvSpPr>
        <p:spPr bwMode="auto">
          <a:xfrm>
            <a:off x="0" y="6677025"/>
            <a:ext cx="9906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lnSpc>
                <a:spcPct val="95000"/>
              </a:lnSpc>
              <a:spcBef>
                <a:spcPct val="40000"/>
              </a:spcBef>
              <a:defRPr/>
            </a:pPr>
            <a:endParaRPr lang="de-DE" sz="2400">
              <a:latin typeface="Arial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" y="0"/>
            <a:ext cx="76702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>
    <p:dissolv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pitchFamily="34" charset="0"/>
        </a:defRPr>
      </a:lvl5pPr>
      <a:lvl6pPr marL="457198" algn="ctr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pitchFamily="34" charset="0"/>
        </a:defRPr>
      </a:lvl6pPr>
      <a:lvl7pPr marL="914395" algn="ctr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pitchFamily="34" charset="0"/>
        </a:defRPr>
      </a:lvl7pPr>
      <a:lvl8pPr marL="1371592" algn="ctr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pitchFamily="34" charset="0"/>
        </a:defRPr>
      </a:lvl8pPr>
      <a:lvl9pPr marL="1828789" algn="ctr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pitchFamily="34" charset="0"/>
        </a:defRPr>
      </a:lvl9pPr>
    </p:titleStyle>
    <p:bodyStyle>
      <a:lvl1pPr marL="342898" indent="-342898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+mn-ea"/>
          <a:cs typeface="+mn-cs"/>
        </a:defRPr>
      </a:lvl1pPr>
      <a:lvl2pPr marL="742946" indent="-28574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2993" indent="-22859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191" indent="-228598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388" indent="-228598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585" indent="-228598" algn="l" rtl="0" fontAlgn="base">
        <a:lnSpc>
          <a:spcPct val="95000"/>
        </a:lnSpc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783" indent="-228598" algn="l" rtl="0" fontAlgn="base">
        <a:lnSpc>
          <a:spcPct val="95000"/>
        </a:lnSpc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8980" indent="-228598" algn="l" rtl="0" fontAlgn="base">
        <a:lnSpc>
          <a:spcPct val="95000"/>
        </a:lnSpc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177" indent="-228598" algn="l" rtl="0" fontAlgn="base">
        <a:lnSpc>
          <a:spcPct val="95000"/>
        </a:lnSpc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46" y="0"/>
            <a:ext cx="967210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4339" y="1125538"/>
            <a:ext cx="9517327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165171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4337" y="6453188"/>
            <a:ext cx="850265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Slide </a:t>
            </a:r>
          </a:p>
        </p:txBody>
      </p:sp>
      <p:sp>
        <p:nvSpPr>
          <p:cNvPr id="16517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09989" y="6453188"/>
            <a:ext cx="701675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7625F2-879A-4EE6-8796-F8D6929F24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651718" name="Line 6"/>
          <p:cNvSpPr>
            <a:spLocks noChangeShapeType="1"/>
          </p:cNvSpPr>
          <p:nvPr/>
        </p:nvSpPr>
        <p:spPr bwMode="auto">
          <a:xfrm>
            <a:off x="1754187" y="620713"/>
            <a:ext cx="8151813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lnSpc>
                <a:spcPct val="95000"/>
              </a:lnSpc>
              <a:spcBef>
                <a:spcPct val="40000"/>
              </a:spcBef>
              <a:defRPr/>
            </a:pPr>
            <a:endParaRPr lang="de-DE" sz="240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  <a:cs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  <a:cs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  <a:cs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  <a:cs typeface="Arial" pitchFamily="34" charset="0"/>
        </a:defRPr>
      </a:lvl5pPr>
      <a:lvl6pPr marL="457198" algn="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  <a:cs typeface="Arial" pitchFamily="34" charset="0"/>
        </a:defRPr>
      </a:lvl6pPr>
      <a:lvl7pPr marL="914395" algn="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  <a:cs typeface="Arial" pitchFamily="34" charset="0"/>
        </a:defRPr>
      </a:lvl7pPr>
      <a:lvl8pPr marL="1371592" algn="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  <a:cs typeface="Arial" pitchFamily="34" charset="0"/>
        </a:defRPr>
      </a:lvl8pPr>
      <a:lvl9pPr marL="1828789" algn="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  <a:cs typeface="Arial" pitchFamily="34" charset="0"/>
        </a:defRPr>
      </a:lvl9pPr>
    </p:titleStyle>
    <p:bodyStyle>
      <a:lvl1pPr marL="342898" indent="-34289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46" indent="-28574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2993" indent="-22859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191" indent="-22859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388" indent="-228598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585" indent="-22859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783" indent="-22859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8980" indent="-22859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177" indent="-22859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7"/>
          <p:cNvSpPr>
            <a:spLocks noChangeArrowheads="1"/>
          </p:cNvSpPr>
          <p:nvPr/>
        </p:nvSpPr>
        <p:spPr bwMode="auto">
          <a:xfrm>
            <a:off x="0" y="0"/>
            <a:ext cx="9906000" cy="7620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" name="Rectangle 47"/>
          <p:cNvSpPr>
            <a:spLocks noChangeArrowheads="1"/>
          </p:cNvSpPr>
          <p:nvPr/>
        </p:nvSpPr>
        <p:spPr bwMode="auto">
          <a:xfrm>
            <a:off x="0" y="6629400"/>
            <a:ext cx="9906000" cy="2286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8244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1" y="92078"/>
            <a:ext cx="686196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17" y="160338"/>
            <a:ext cx="531416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-10319" y="187326"/>
            <a:ext cx="660400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100" dirty="0">
                <a:solidFill>
                  <a:srgbClr val="FFFFFF"/>
                </a:solidFill>
                <a:effectLst>
                  <a:outerShdw blurRad="165100" dist="635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CERN</a:t>
            </a:r>
            <a:endParaRPr lang="en-GB" sz="1100" dirty="0">
              <a:solidFill>
                <a:srgbClr val="FFFFFF"/>
              </a:solidFill>
              <a:effectLst>
                <a:outerShdw blurRad="165100" dist="635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34"/>
          <p:cNvSpPr>
            <a:spLocks noChangeArrowheads="1"/>
          </p:cNvSpPr>
          <p:nvPr/>
        </p:nvSpPr>
        <p:spPr bwMode="auto">
          <a:xfrm>
            <a:off x="0" y="6629400"/>
            <a:ext cx="9740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1200" dirty="0" smtClean="0">
                <a:solidFill>
                  <a:srgbClr val="FFFFFF"/>
                </a:solidFill>
                <a:latin typeface="Calibri" pitchFamily="34" charset="0"/>
              </a:rPr>
              <a:t>         Rüdiger Schmidt                    USPAS Machine Protection 2016					page </a:t>
            </a:r>
            <a:fld id="{20038FFA-3A97-494A-BECD-4DC9B4D1BD4C}" type="slidenum">
              <a:rPr lang="en-US" sz="1200" smtClean="0">
                <a:solidFill>
                  <a:srgbClr val="FFFFFF"/>
                </a:solidFill>
                <a:latin typeface="Calibri" pitchFamily="34" charset="0"/>
              </a:rPr>
              <a:pPr/>
              <a:t>‹#›</a:t>
            </a:fld>
            <a:endParaRPr lang="en-US" sz="12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0" y="6642100"/>
            <a:ext cx="7924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endParaRPr lang="de-DE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824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7650" y="967669"/>
            <a:ext cx="9410700" cy="543313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825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825500" y="0"/>
            <a:ext cx="9080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25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ransition spd="med">
    <p:fade thruBlk="1"/>
  </p:transition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5pPr>
      <a:lvl6pPr marL="457198"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6pPr>
      <a:lvl7pPr marL="914395"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7pPr>
      <a:lvl8pPr marL="1371592"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8pPr>
      <a:lvl9pPr marL="1828789"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9pPr>
    </p:titleStyle>
    <p:bodyStyle>
      <a:lvl1pPr marL="342898" indent="-342898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Arial Unicode MS" pitchFamily="34" charset="-128"/>
        <a:buChar char="●"/>
        <a:defRPr sz="2400">
          <a:solidFill>
            <a:srgbClr val="062F67"/>
          </a:solidFill>
          <a:latin typeface="+mn-lt"/>
          <a:ea typeface="+mn-ea"/>
          <a:cs typeface="+mn-cs"/>
        </a:defRPr>
      </a:lvl1pPr>
      <a:lvl2pPr marL="914395" indent="-457198" algn="l" rtl="0" eaLnBrk="0" fontAlgn="base" hangingPunct="0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2000">
          <a:solidFill>
            <a:srgbClr val="008000"/>
          </a:solidFill>
          <a:latin typeface="+mn-lt"/>
        </a:defRPr>
      </a:lvl2pPr>
      <a:lvl3pPr marL="1142993" indent="-228598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defRPr sz="2000">
          <a:solidFill>
            <a:srgbClr val="6666FF"/>
          </a:solidFill>
          <a:latin typeface="+mn-lt"/>
        </a:defRPr>
      </a:lvl3pPr>
      <a:lvl4pPr marL="1600191" indent="-228598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4pPr>
      <a:lvl5pPr marL="2057388" indent="-228598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5pPr>
      <a:lvl6pPr marL="2514585" indent="-228598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6pPr>
      <a:lvl7pPr marL="2971783" indent="-228598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7pPr>
      <a:lvl8pPr marL="3428980" indent="-228598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8pPr>
      <a:lvl9pPr marL="3886177" indent="-228598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9pPr>
    </p:bodyStyle>
    <p:otherStyle>
      <a:defPPr>
        <a:defRPr lang="de-DE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8622" y="4766"/>
            <a:ext cx="9087379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edit Master title style</a:t>
            </a:r>
          </a:p>
        </p:txBody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958790"/>
            <a:ext cx="9245600" cy="551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8368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1474" y="6597650"/>
            <a:ext cx="4368271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algn="ctr" eaLnBrk="0" hangingPunct="0"/>
            <a:r>
              <a:rPr lang="en-GB" dirty="0" smtClean="0">
                <a:solidFill>
                  <a:srgbClr val="FFFFFF"/>
                </a:solidFill>
              </a:rPr>
              <a:t>R.Schmidt     HASCO 2013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8368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597650"/>
            <a:ext cx="23114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eaLnBrk="0" hangingPunct="0"/>
            <a:fld id="{30F6DEC6-2A4C-4D92-8911-7A8B6B1E9C3C}" type="slidenum">
              <a:rPr lang="en-GB">
                <a:solidFill>
                  <a:srgbClr val="FFFFFF"/>
                </a:solidFill>
              </a:rPr>
              <a:pPr eaLnBrk="0" hangingPunct="0"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583686" name="Picture 6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767027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1251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</p:sldLayoutIdLst>
  <p:transition>
    <p:dissolve/>
  </p:transition>
  <p:hf hdr="0" dt="0"/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198" algn="ctr" rtl="0" fontAlgn="base">
        <a:spcBef>
          <a:spcPct val="0"/>
        </a:spcBef>
        <a:spcAft>
          <a:spcPct val="0"/>
        </a:spcAft>
        <a:defRPr sz="28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395" algn="ctr" rtl="0" fontAlgn="base">
        <a:spcBef>
          <a:spcPct val="0"/>
        </a:spcBef>
        <a:spcAft>
          <a:spcPct val="0"/>
        </a:spcAft>
        <a:defRPr sz="28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592" algn="ctr" rtl="0" fontAlgn="base">
        <a:spcBef>
          <a:spcPct val="0"/>
        </a:spcBef>
        <a:spcAft>
          <a:spcPct val="0"/>
        </a:spcAft>
        <a:defRPr sz="28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789" algn="ctr" rtl="0" fontAlgn="base">
        <a:spcBef>
          <a:spcPct val="0"/>
        </a:spcBef>
        <a:spcAft>
          <a:spcPct val="0"/>
        </a:spcAft>
        <a:defRPr sz="28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898" indent="-342898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46" indent="-285748" algn="l" rtl="0" fontAlgn="base">
        <a:spcBef>
          <a:spcPct val="20000"/>
        </a:spcBef>
        <a:spcAft>
          <a:spcPct val="0"/>
        </a:spcAft>
        <a:buClr>
          <a:schemeClr val="tx2"/>
        </a:buClr>
        <a:buSzPct val="120000"/>
        <a:buChar char="•"/>
        <a:defRPr sz="2000">
          <a:solidFill>
            <a:schemeClr val="hlink"/>
          </a:solidFill>
          <a:latin typeface="+mn-lt"/>
        </a:defRPr>
      </a:lvl2pPr>
      <a:lvl3pPr marL="1142993" indent="-228598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hlink"/>
          </a:solidFill>
          <a:latin typeface="+mn-lt"/>
        </a:defRPr>
      </a:lvl3pPr>
      <a:lvl4pPr marL="1600191" indent="-228598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388" indent="-228598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5pPr>
      <a:lvl6pPr marL="2514585" indent="-228598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6pPr>
      <a:lvl7pPr marL="2971783" indent="-228598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7pPr>
      <a:lvl8pPr marL="3428980" indent="-228598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8pPr>
      <a:lvl9pPr marL="3886177" indent="-228598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image" Target="../media/image18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7.png"/><Relationship Id="rId4" Type="http://schemas.openxmlformats.org/officeDocument/2006/relationships/image" Target="../media/image10.wmf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1-200x-5-3d.jpg"/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6"/>
            <a:ext cx="9906000" cy="6857635"/>
          </a:xfrm>
          <a:prstGeom prst="rect">
            <a:avLst/>
          </a:prstGeom>
        </p:spPr>
      </p:pic>
      <p:sp>
        <p:nvSpPr>
          <p:cNvPr id="542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63EDF0-19FB-4B53-A09E-084828F13D5A}" type="slidenum">
              <a:rPr lang="en-US" smtClean="0">
                <a:latin typeface="Arial" charset="0"/>
              </a:rPr>
              <a:pPr/>
              <a:t>1</a:t>
            </a:fld>
            <a:endParaRPr lang="en-US" dirty="0" smtClean="0">
              <a:latin typeface="Arial" charset="0"/>
            </a:endParaRPr>
          </a:p>
        </p:txBody>
      </p:sp>
      <p:sp>
        <p:nvSpPr>
          <p:cNvPr id="1242116" name="Text Box 4"/>
          <p:cNvSpPr txBox="1">
            <a:spLocks noChangeArrowheads="1"/>
          </p:cNvSpPr>
          <p:nvPr/>
        </p:nvSpPr>
        <p:spPr bwMode="auto">
          <a:xfrm>
            <a:off x="1269763" y="157164"/>
            <a:ext cx="7699760" cy="610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endParaRPr lang="en-GB" sz="3200" b="1" dirty="0">
              <a:solidFill>
                <a:srgbClr val="FFFFCC"/>
              </a:solidFill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en-GB" sz="3200" b="1" dirty="0" smtClean="0">
                <a:solidFill>
                  <a:srgbClr val="FFFF00"/>
                </a:solidFill>
              </a:rPr>
              <a:t>Beam </a:t>
            </a:r>
            <a:r>
              <a:rPr lang="en-GB" sz="3200" b="1" dirty="0">
                <a:solidFill>
                  <a:srgbClr val="FFFF00"/>
                </a:solidFill>
              </a:rPr>
              <a:t>dynamics and beam losses</a:t>
            </a:r>
          </a:p>
          <a:p>
            <a:pPr algn="ctr" eaLnBrk="0" hangingPunct="0">
              <a:spcBef>
                <a:spcPct val="20000"/>
              </a:spcBef>
            </a:pPr>
            <a:r>
              <a:rPr lang="en-GB" sz="3200" b="1" dirty="0">
                <a:solidFill>
                  <a:srgbClr val="FFFF00"/>
                </a:solidFill>
              </a:rPr>
              <a:t>for circular accelerators</a:t>
            </a:r>
            <a:r>
              <a:rPr lang="en-GB" sz="3200" b="1" dirty="0">
                <a:solidFill>
                  <a:srgbClr val="FFFFCC"/>
                </a:solidFill>
              </a:rPr>
              <a:t/>
            </a:r>
            <a:br>
              <a:rPr lang="en-GB" sz="3200" b="1" dirty="0">
                <a:solidFill>
                  <a:srgbClr val="FFFFCC"/>
                </a:solidFill>
              </a:rPr>
            </a:br>
            <a:endParaRPr lang="en-GB" sz="3200" b="1" dirty="0">
              <a:solidFill>
                <a:srgbClr val="FFFFCC"/>
              </a:solidFill>
            </a:endParaRPr>
          </a:p>
          <a:p>
            <a:pPr algn="ctr" eaLnBrk="0" hangingPunct="0">
              <a:spcBef>
                <a:spcPct val="20000"/>
              </a:spcBef>
            </a:pPr>
            <a:endParaRPr lang="en-GB" sz="3200" b="1" dirty="0">
              <a:solidFill>
                <a:srgbClr val="FFFFCC"/>
              </a:solidFill>
            </a:endParaRPr>
          </a:p>
          <a:p>
            <a:pPr algn="ctr" eaLnBrk="0" hangingPunct="0">
              <a:spcBef>
                <a:spcPct val="20000"/>
              </a:spcBef>
            </a:pPr>
            <a:endParaRPr lang="en-GB" sz="3200" b="1" dirty="0">
              <a:solidFill>
                <a:srgbClr val="FFFFCC"/>
              </a:solidFill>
            </a:endParaRPr>
          </a:p>
          <a:p>
            <a:pPr algn="ctr" eaLnBrk="0" hangingPunct="0">
              <a:spcBef>
                <a:spcPct val="20000"/>
              </a:spcBef>
            </a:pPr>
            <a:endParaRPr lang="en-GB" sz="3200" b="1" dirty="0">
              <a:solidFill>
                <a:srgbClr val="FFFFCC"/>
              </a:solidFill>
            </a:endParaRPr>
          </a:p>
          <a:p>
            <a:pPr algn="ctr" eaLnBrk="0" hangingPunct="0">
              <a:spcBef>
                <a:spcPct val="20000"/>
              </a:spcBef>
            </a:pPr>
            <a:endParaRPr lang="en-GB" sz="3200" b="1" dirty="0">
              <a:solidFill>
                <a:srgbClr val="FFFFCC"/>
              </a:solidFill>
            </a:endParaRPr>
          </a:p>
          <a:p>
            <a:pPr algn="ctr" eaLnBrk="0" hangingPunct="0">
              <a:spcBef>
                <a:spcPct val="20000"/>
              </a:spcBef>
            </a:pPr>
            <a:endParaRPr lang="en-GB" sz="2000" dirty="0" smtClean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20000"/>
              </a:spcBef>
            </a:pPr>
            <a:endParaRPr lang="en-GB" sz="2000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en-GB" sz="2000" dirty="0" smtClean="0">
                <a:solidFill>
                  <a:srgbClr val="FFFF00"/>
                </a:solidFill>
              </a:rPr>
              <a:t>Rüdiger </a:t>
            </a:r>
            <a:r>
              <a:rPr lang="en-GB" sz="2000" dirty="0">
                <a:solidFill>
                  <a:srgbClr val="FFFF00"/>
                </a:solidFill>
              </a:rPr>
              <a:t>Schmidt, CERN</a:t>
            </a:r>
          </a:p>
          <a:p>
            <a:pPr algn="ctr" eaLnBrk="0" hangingPunct="0">
              <a:spcBef>
                <a:spcPct val="20000"/>
              </a:spcBef>
            </a:pPr>
            <a:r>
              <a:rPr lang="en-GB" sz="2000" dirty="0">
                <a:solidFill>
                  <a:srgbClr val="FFFF00"/>
                </a:solidFill>
              </a:rPr>
              <a:t>U.S. Particle Accelerator School  January </a:t>
            </a:r>
            <a:r>
              <a:rPr lang="en-GB" sz="2000" dirty="0" smtClean="0">
                <a:solidFill>
                  <a:srgbClr val="FFFF00"/>
                </a:solidFill>
              </a:rPr>
              <a:t>2017</a:t>
            </a:r>
            <a:endParaRPr lang="en-GB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42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21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1844780"/>
            <a:ext cx="9410700" cy="295241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GB" sz="6000" dirty="0" smtClean="0"/>
          </a:p>
          <a:p>
            <a:pPr marL="0" indent="0" algn="ctr">
              <a:buNone/>
            </a:pPr>
            <a:r>
              <a:rPr lang="en-GB" sz="6000" dirty="0" smtClean="0"/>
              <a:t>Basic beam dynamics</a:t>
            </a:r>
          </a:p>
          <a:p>
            <a:pPr marL="0" indent="0" algn="ctr">
              <a:buNone/>
            </a:pP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41883014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Box 3"/>
          <p:cNvSpPr txBox="1">
            <a:spLocks noChangeArrowheads="1"/>
          </p:cNvSpPr>
          <p:nvPr/>
        </p:nvSpPr>
        <p:spPr bwMode="auto">
          <a:xfrm>
            <a:off x="4448931" y="863342"/>
            <a:ext cx="4294450" cy="58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r>
              <a:rPr lang="de-DE" sz="1600" kern="0" dirty="0" err="1">
                <a:solidFill>
                  <a:srgbClr val="000000"/>
                </a:solidFill>
              </a:rPr>
              <a:t>Assume</a:t>
            </a:r>
            <a:r>
              <a:rPr lang="de-DE" sz="1600" kern="0" dirty="0">
                <a:solidFill>
                  <a:srgbClr val="000000"/>
                </a:solidFill>
              </a:rPr>
              <a:t> </a:t>
            </a:r>
            <a:r>
              <a:rPr lang="de-DE" sz="1600" kern="0" dirty="0" err="1">
                <a:solidFill>
                  <a:srgbClr val="000000"/>
                </a:solidFill>
              </a:rPr>
              <a:t>that</a:t>
            </a:r>
            <a:r>
              <a:rPr lang="de-DE" sz="1600" kern="0" dirty="0">
                <a:solidFill>
                  <a:srgbClr val="000000"/>
                </a:solidFill>
              </a:rPr>
              <a:t> a </a:t>
            </a:r>
            <a:r>
              <a:rPr lang="de-DE" sz="1600" kern="0" dirty="0" err="1">
                <a:solidFill>
                  <a:srgbClr val="000000"/>
                </a:solidFill>
              </a:rPr>
              <a:t>particle</a:t>
            </a:r>
            <a:r>
              <a:rPr lang="de-DE" sz="1600" kern="0" dirty="0">
                <a:solidFill>
                  <a:srgbClr val="000000"/>
                </a:solidFill>
              </a:rPr>
              <a:t> </a:t>
            </a:r>
            <a:r>
              <a:rPr lang="de-DE" sz="1600" kern="0" dirty="0" err="1">
                <a:solidFill>
                  <a:srgbClr val="000000"/>
                </a:solidFill>
              </a:rPr>
              <a:t>with</a:t>
            </a:r>
            <a:r>
              <a:rPr lang="de-DE" sz="1600" kern="0" dirty="0">
                <a:solidFill>
                  <a:srgbClr val="000000"/>
                </a:solidFill>
              </a:rPr>
              <a:t> positive </a:t>
            </a:r>
            <a:r>
              <a:rPr lang="de-DE" sz="1600" kern="0" dirty="0" err="1">
                <a:solidFill>
                  <a:srgbClr val="000000"/>
                </a:solidFill>
              </a:rPr>
              <a:t>charge</a:t>
            </a:r>
            <a:r>
              <a:rPr lang="de-DE" sz="1600" kern="0" dirty="0">
                <a:solidFill>
                  <a:srgbClr val="000000"/>
                </a:solidFill>
              </a:rPr>
              <a:t> </a:t>
            </a:r>
            <a:r>
              <a:rPr lang="de-DE" sz="1600" kern="0" dirty="0" err="1">
                <a:solidFill>
                  <a:srgbClr val="000000"/>
                </a:solidFill>
              </a:rPr>
              <a:t>is</a:t>
            </a:r>
            <a:r>
              <a:rPr lang="de-DE" sz="1600" kern="0" dirty="0">
                <a:solidFill>
                  <a:srgbClr val="000000"/>
                </a:solidFill>
              </a:rPr>
              <a:t> </a:t>
            </a:r>
            <a:r>
              <a:rPr lang="de-DE" sz="1600" kern="0" dirty="0" err="1">
                <a:solidFill>
                  <a:srgbClr val="000000"/>
                </a:solidFill>
              </a:rPr>
              <a:t>moving</a:t>
            </a:r>
            <a:r>
              <a:rPr lang="de-DE" sz="1600" kern="0" dirty="0">
                <a:solidFill>
                  <a:srgbClr val="000000"/>
                </a:solidFill>
              </a:rPr>
              <a:t> </a:t>
            </a:r>
            <a:r>
              <a:rPr lang="de-DE" sz="1600" kern="0" dirty="0" err="1">
                <a:solidFill>
                  <a:srgbClr val="000000"/>
                </a:solidFill>
              </a:rPr>
              <a:t>into</a:t>
            </a:r>
            <a:r>
              <a:rPr lang="de-DE" sz="1600" kern="0" dirty="0">
                <a:solidFill>
                  <a:srgbClr val="000000"/>
                </a:solidFill>
              </a:rPr>
              <a:t> </a:t>
            </a:r>
            <a:r>
              <a:rPr lang="de-DE" sz="1600" kern="0" dirty="0" err="1">
                <a:solidFill>
                  <a:srgbClr val="000000"/>
                </a:solidFill>
              </a:rPr>
              <a:t>the</a:t>
            </a:r>
            <a:r>
              <a:rPr lang="de-DE" sz="1600" kern="0" dirty="0">
                <a:solidFill>
                  <a:srgbClr val="000000"/>
                </a:solidFill>
              </a:rPr>
              <a:t> </a:t>
            </a:r>
            <a:r>
              <a:rPr lang="de-DE" sz="1600" kern="0" dirty="0" err="1">
                <a:solidFill>
                  <a:srgbClr val="000000"/>
                </a:solidFill>
              </a:rPr>
              <a:t>screen</a:t>
            </a:r>
            <a:r>
              <a:rPr lang="de-DE" sz="1600" kern="0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97" name="Line 4"/>
          <p:cNvSpPr>
            <a:spLocks noChangeShapeType="1"/>
          </p:cNvSpPr>
          <p:nvPr/>
        </p:nvSpPr>
        <p:spPr bwMode="auto">
          <a:xfrm rot="5400000" flipH="1" flipV="1">
            <a:off x="7243986" y="1935984"/>
            <a:ext cx="1588" cy="21463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98" name="Line 5"/>
          <p:cNvSpPr>
            <a:spLocks noChangeShapeType="1"/>
          </p:cNvSpPr>
          <p:nvPr/>
        </p:nvSpPr>
        <p:spPr bwMode="auto">
          <a:xfrm rot="5400000" flipH="1" flipV="1">
            <a:off x="7574980" y="1833590"/>
            <a:ext cx="0" cy="8255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99" name="Line 6"/>
          <p:cNvSpPr>
            <a:spLocks noChangeShapeType="1"/>
          </p:cNvSpPr>
          <p:nvPr/>
        </p:nvSpPr>
        <p:spPr bwMode="auto">
          <a:xfrm rot="5400000" flipH="1" flipV="1">
            <a:off x="7492430" y="2068541"/>
            <a:ext cx="0" cy="6604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00" name="Line 7"/>
          <p:cNvSpPr>
            <a:spLocks noChangeShapeType="1"/>
          </p:cNvSpPr>
          <p:nvPr/>
        </p:nvSpPr>
        <p:spPr bwMode="auto">
          <a:xfrm rot="5400000" flipH="1" flipV="1">
            <a:off x="7409880" y="2303491"/>
            <a:ext cx="0" cy="4953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01" name="Line 8"/>
          <p:cNvSpPr>
            <a:spLocks noChangeShapeType="1"/>
          </p:cNvSpPr>
          <p:nvPr/>
        </p:nvSpPr>
        <p:spPr bwMode="auto">
          <a:xfrm rot="5400000" flipH="1" flipV="1">
            <a:off x="7327330" y="2538441"/>
            <a:ext cx="0" cy="3302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02" name="Line 9"/>
          <p:cNvSpPr>
            <a:spLocks noChangeShapeType="1"/>
          </p:cNvSpPr>
          <p:nvPr/>
        </p:nvSpPr>
        <p:spPr bwMode="auto">
          <a:xfrm rot="5400000" flipH="1" flipV="1">
            <a:off x="7244780" y="2773390"/>
            <a:ext cx="0" cy="1651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03" name="Line 10"/>
          <p:cNvSpPr>
            <a:spLocks noChangeShapeType="1"/>
          </p:cNvSpPr>
          <p:nvPr/>
        </p:nvSpPr>
        <p:spPr bwMode="auto">
          <a:xfrm rot="5400000" flipH="1">
            <a:off x="7079680" y="3078190"/>
            <a:ext cx="0" cy="1651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04" name="Line 11"/>
          <p:cNvSpPr>
            <a:spLocks noChangeShapeType="1"/>
          </p:cNvSpPr>
          <p:nvPr/>
        </p:nvSpPr>
        <p:spPr bwMode="auto">
          <a:xfrm rot="5400000" flipH="1">
            <a:off x="6997130" y="3148041"/>
            <a:ext cx="0" cy="3302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05" name="Line 12"/>
          <p:cNvSpPr>
            <a:spLocks noChangeShapeType="1"/>
          </p:cNvSpPr>
          <p:nvPr/>
        </p:nvSpPr>
        <p:spPr bwMode="auto">
          <a:xfrm rot="5400000" flipH="1">
            <a:off x="6914580" y="3217891"/>
            <a:ext cx="0" cy="4953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06" name="Line 13"/>
          <p:cNvSpPr>
            <a:spLocks noChangeShapeType="1"/>
          </p:cNvSpPr>
          <p:nvPr/>
        </p:nvSpPr>
        <p:spPr bwMode="auto">
          <a:xfrm rot="5400000" flipH="1">
            <a:off x="6832030" y="3287741"/>
            <a:ext cx="0" cy="6604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07" name="Line 14"/>
          <p:cNvSpPr>
            <a:spLocks noChangeShapeType="1"/>
          </p:cNvSpPr>
          <p:nvPr/>
        </p:nvSpPr>
        <p:spPr bwMode="auto">
          <a:xfrm rot="5400000" flipH="1">
            <a:off x="6873305" y="3233766"/>
            <a:ext cx="0" cy="107315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08" name="Line 15"/>
          <p:cNvSpPr>
            <a:spLocks noChangeShapeType="1"/>
          </p:cNvSpPr>
          <p:nvPr/>
        </p:nvSpPr>
        <p:spPr bwMode="auto">
          <a:xfrm rot="16221064" flipV="1">
            <a:off x="6145437" y="3018660"/>
            <a:ext cx="2057400" cy="142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09" name="Line 16"/>
          <p:cNvSpPr>
            <a:spLocks noChangeShapeType="1"/>
          </p:cNvSpPr>
          <p:nvPr/>
        </p:nvSpPr>
        <p:spPr bwMode="auto">
          <a:xfrm rot="5400000" flipH="1" flipV="1">
            <a:off x="7203505" y="1976466"/>
            <a:ext cx="990600" cy="1073150"/>
          </a:xfrm>
          <a:prstGeom prst="line">
            <a:avLst/>
          </a:prstGeom>
          <a:noFill/>
          <a:ln w="9525" cap="rnd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10" name="Line 17"/>
          <p:cNvSpPr>
            <a:spLocks noChangeShapeType="1"/>
          </p:cNvSpPr>
          <p:nvPr/>
        </p:nvSpPr>
        <p:spPr bwMode="auto">
          <a:xfrm rot="5400000" flipH="1">
            <a:off x="6289105" y="2135216"/>
            <a:ext cx="838200" cy="908050"/>
          </a:xfrm>
          <a:prstGeom prst="line">
            <a:avLst/>
          </a:prstGeom>
          <a:noFill/>
          <a:ln w="9525" cap="rnd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11" name="Line 18"/>
          <p:cNvSpPr>
            <a:spLocks noChangeShapeType="1"/>
          </p:cNvSpPr>
          <p:nvPr/>
        </p:nvSpPr>
        <p:spPr bwMode="auto">
          <a:xfrm rot="5400000" flipH="1">
            <a:off x="7197155" y="2973416"/>
            <a:ext cx="838200" cy="90805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12" name="Line 19"/>
          <p:cNvSpPr>
            <a:spLocks noChangeShapeType="1"/>
          </p:cNvSpPr>
          <p:nvPr/>
        </p:nvSpPr>
        <p:spPr bwMode="auto">
          <a:xfrm rot="5400000" flipH="1" flipV="1">
            <a:off x="6130355" y="2967066"/>
            <a:ext cx="990600" cy="107315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13" name="Text Box 20"/>
          <p:cNvSpPr txBox="1">
            <a:spLocks noChangeArrowheads="1"/>
          </p:cNvSpPr>
          <p:nvPr/>
        </p:nvSpPr>
        <p:spPr bwMode="auto">
          <a:xfrm>
            <a:off x="7359852" y="1573241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395" fontAlgn="auto">
              <a:spcBef>
                <a:spcPts val="0"/>
              </a:spcBef>
              <a:spcAft>
                <a:spcPts val="0"/>
              </a:spcAft>
            </a:pPr>
            <a:r>
              <a:rPr lang="de-DE" sz="1800" kern="0" dirty="0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114" name="Text Box 21"/>
          <p:cNvSpPr txBox="1">
            <a:spLocks noChangeArrowheads="1"/>
          </p:cNvSpPr>
          <p:nvPr/>
        </p:nvSpPr>
        <p:spPr bwMode="auto">
          <a:xfrm>
            <a:off x="8102803" y="3008341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395" fontAlgn="auto">
              <a:spcBef>
                <a:spcPts val="0"/>
              </a:spcBef>
              <a:spcAft>
                <a:spcPts val="0"/>
              </a:spcAft>
            </a:pPr>
            <a:r>
              <a:rPr lang="de-DE" sz="1800" kern="0" dirty="0">
                <a:solidFill>
                  <a:srgbClr val="000000"/>
                </a:solidFill>
              </a:rPr>
              <a:t>x</a:t>
            </a:r>
          </a:p>
        </p:txBody>
      </p:sp>
      <p:graphicFrame>
        <p:nvGraphicFramePr>
          <p:cNvPr id="115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3313"/>
              </p:ext>
            </p:extLst>
          </p:nvPr>
        </p:nvGraphicFramePr>
        <p:xfrm>
          <a:off x="1101156" y="847753"/>
          <a:ext cx="17780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2" name="Equation" r:id="rId4" imgW="1790640" imgH="888840" progId="Equation.3">
                  <p:embed/>
                </p:oleObj>
              </mc:Choice>
              <mc:Fallback>
                <p:oleObj name="Equation" r:id="rId4" imgW="179064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156" y="847753"/>
                        <a:ext cx="1778000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" name="Line 23"/>
          <p:cNvSpPr>
            <a:spLocks noChangeShapeType="1"/>
          </p:cNvSpPr>
          <p:nvPr/>
        </p:nvSpPr>
        <p:spPr bwMode="auto">
          <a:xfrm flipH="1" flipV="1">
            <a:off x="1879030" y="1712940"/>
            <a:ext cx="0" cy="2362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17" name="Text Box 24"/>
          <p:cNvSpPr txBox="1">
            <a:spLocks noChangeArrowheads="1"/>
          </p:cNvSpPr>
          <p:nvPr/>
        </p:nvSpPr>
        <p:spPr bwMode="auto">
          <a:xfrm>
            <a:off x="3314902" y="2932141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395" fontAlgn="auto">
              <a:spcBef>
                <a:spcPts val="0"/>
              </a:spcBef>
              <a:spcAft>
                <a:spcPts val="0"/>
              </a:spcAft>
            </a:pPr>
            <a:r>
              <a:rPr lang="de-DE" sz="1800" kern="0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18" name="Line 25"/>
          <p:cNvSpPr>
            <a:spLocks noChangeShapeType="1"/>
          </p:cNvSpPr>
          <p:nvPr/>
        </p:nvSpPr>
        <p:spPr bwMode="auto">
          <a:xfrm flipH="1">
            <a:off x="1053530" y="3008340"/>
            <a:ext cx="0" cy="7620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19" name="Line 26"/>
          <p:cNvSpPr>
            <a:spLocks noChangeShapeType="1"/>
          </p:cNvSpPr>
          <p:nvPr/>
        </p:nvSpPr>
        <p:spPr bwMode="auto">
          <a:xfrm flipH="1">
            <a:off x="1218630" y="3008340"/>
            <a:ext cx="0" cy="6096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20" name="Line 27"/>
          <p:cNvSpPr>
            <a:spLocks noChangeShapeType="1"/>
          </p:cNvSpPr>
          <p:nvPr/>
        </p:nvSpPr>
        <p:spPr bwMode="auto">
          <a:xfrm flipH="1">
            <a:off x="1383730" y="3008340"/>
            <a:ext cx="0" cy="4572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21" name="Line 28"/>
          <p:cNvSpPr>
            <a:spLocks noChangeShapeType="1"/>
          </p:cNvSpPr>
          <p:nvPr/>
        </p:nvSpPr>
        <p:spPr bwMode="auto">
          <a:xfrm flipH="1">
            <a:off x="1548830" y="3008340"/>
            <a:ext cx="0" cy="3048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22" name="Line 29"/>
          <p:cNvSpPr>
            <a:spLocks noChangeShapeType="1"/>
          </p:cNvSpPr>
          <p:nvPr/>
        </p:nvSpPr>
        <p:spPr bwMode="auto">
          <a:xfrm flipH="1">
            <a:off x="1713930" y="3008340"/>
            <a:ext cx="0" cy="1524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23" name="Line 30"/>
          <p:cNvSpPr>
            <a:spLocks noChangeShapeType="1"/>
          </p:cNvSpPr>
          <p:nvPr/>
        </p:nvSpPr>
        <p:spPr bwMode="auto">
          <a:xfrm flipH="1" flipV="1">
            <a:off x="2044130" y="2855940"/>
            <a:ext cx="0" cy="1524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24" name="Line 31"/>
          <p:cNvSpPr>
            <a:spLocks noChangeShapeType="1"/>
          </p:cNvSpPr>
          <p:nvPr/>
        </p:nvSpPr>
        <p:spPr bwMode="auto">
          <a:xfrm flipH="1" flipV="1">
            <a:off x="2209230" y="2703540"/>
            <a:ext cx="0" cy="3048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25" name="Line 32"/>
          <p:cNvSpPr>
            <a:spLocks noChangeShapeType="1"/>
          </p:cNvSpPr>
          <p:nvPr/>
        </p:nvSpPr>
        <p:spPr bwMode="auto">
          <a:xfrm flipH="1" flipV="1">
            <a:off x="2374330" y="2551140"/>
            <a:ext cx="0" cy="4572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26" name="Line 33"/>
          <p:cNvSpPr>
            <a:spLocks noChangeShapeType="1"/>
          </p:cNvSpPr>
          <p:nvPr/>
        </p:nvSpPr>
        <p:spPr bwMode="auto">
          <a:xfrm flipH="1" flipV="1">
            <a:off x="2539430" y="2398740"/>
            <a:ext cx="0" cy="609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27" name="Line 34"/>
          <p:cNvSpPr>
            <a:spLocks noChangeShapeType="1"/>
          </p:cNvSpPr>
          <p:nvPr/>
        </p:nvSpPr>
        <p:spPr bwMode="auto">
          <a:xfrm flipH="1" flipV="1">
            <a:off x="2704530" y="2246340"/>
            <a:ext cx="0" cy="7620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28" name="Line 35"/>
          <p:cNvSpPr>
            <a:spLocks noChangeShapeType="1"/>
          </p:cNvSpPr>
          <p:nvPr/>
        </p:nvSpPr>
        <p:spPr bwMode="auto">
          <a:xfrm flipV="1">
            <a:off x="723330" y="3008340"/>
            <a:ext cx="28067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29" name="Line 36"/>
          <p:cNvSpPr>
            <a:spLocks noChangeShapeType="1"/>
          </p:cNvSpPr>
          <p:nvPr/>
        </p:nvSpPr>
        <p:spPr bwMode="auto">
          <a:xfrm flipH="1" flipV="1">
            <a:off x="805881" y="2017740"/>
            <a:ext cx="1073150" cy="990600"/>
          </a:xfrm>
          <a:prstGeom prst="line">
            <a:avLst/>
          </a:prstGeom>
          <a:noFill/>
          <a:ln w="9525" cap="rnd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30" name="Line 37"/>
          <p:cNvSpPr>
            <a:spLocks noChangeShapeType="1"/>
          </p:cNvSpPr>
          <p:nvPr/>
        </p:nvSpPr>
        <p:spPr bwMode="auto">
          <a:xfrm flipH="1">
            <a:off x="970981" y="3008340"/>
            <a:ext cx="908050" cy="8382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31" name="Line 38"/>
          <p:cNvSpPr>
            <a:spLocks noChangeShapeType="1"/>
          </p:cNvSpPr>
          <p:nvPr/>
        </p:nvSpPr>
        <p:spPr bwMode="auto">
          <a:xfrm flipH="1">
            <a:off x="1879031" y="2170140"/>
            <a:ext cx="908050" cy="838200"/>
          </a:xfrm>
          <a:prstGeom prst="line">
            <a:avLst/>
          </a:prstGeom>
          <a:noFill/>
          <a:ln w="9525" cap="rnd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32" name="Line 39"/>
          <p:cNvSpPr>
            <a:spLocks noChangeShapeType="1"/>
          </p:cNvSpPr>
          <p:nvPr/>
        </p:nvSpPr>
        <p:spPr bwMode="auto">
          <a:xfrm flipH="1" flipV="1">
            <a:off x="1879031" y="3008340"/>
            <a:ext cx="1073150" cy="9906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33" name="Text Box 40"/>
          <p:cNvSpPr txBox="1">
            <a:spLocks noChangeArrowheads="1"/>
          </p:cNvSpPr>
          <p:nvPr/>
        </p:nvSpPr>
        <p:spPr bwMode="auto">
          <a:xfrm>
            <a:off x="2076653" y="1636741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395" fontAlgn="auto">
              <a:spcBef>
                <a:spcPts val="0"/>
              </a:spcBef>
              <a:spcAft>
                <a:spcPts val="0"/>
              </a:spcAft>
            </a:pPr>
            <a:r>
              <a:rPr lang="de-DE" sz="1800" kern="0" dirty="0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134" name="Line 41"/>
          <p:cNvSpPr>
            <a:spLocks noChangeShapeType="1"/>
          </p:cNvSpPr>
          <p:nvPr/>
        </p:nvSpPr>
        <p:spPr bwMode="auto">
          <a:xfrm rot="5400000" flipH="1" flipV="1">
            <a:off x="7112226" y="4547422"/>
            <a:ext cx="1587" cy="165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35" name="Text Box 42"/>
          <p:cNvSpPr txBox="1">
            <a:spLocks noChangeArrowheads="1"/>
          </p:cNvSpPr>
          <p:nvPr/>
        </p:nvSpPr>
        <p:spPr bwMode="auto">
          <a:xfrm>
            <a:off x="7934528" y="5257828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395" fontAlgn="auto">
              <a:spcBef>
                <a:spcPts val="0"/>
              </a:spcBef>
              <a:spcAft>
                <a:spcPts val="0"/>
              </a:spcAft>
            </a:pPr>
            <a:r>
              <a:rPr lang="de-DE" sz="1800" kern="0" dirty="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136" name="Text Box 43"/>
          <p:cNvSpPr txBox="1">
            <a:spLocks noChangeArrowheads="1"/>
          </p:cNvSpPr>
          <p:nvPr/>
        </p:nvSpPr>
        <p:spPr bwMode="auto">
          <a:xfrm>
            <a:off x="6757418" y="4346604"/>
            <a:ext cx="3365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395" fontAlgn="auto">
              <a:spcBef>
                <a:spcPts val="0"/>
              </a:spcBef>
              <a:spcAft>
                <a:spcPts val="0"/>
              </a:spcAft>
            </a:pPr>
            <a:r>
              <a:rPr lang="de-DE" sz="1800" kern="0" dirty="0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137" name="Line 44"/>
          <p:cNvSpPr>
            <a:spLocks noChangeShapeType="1"/>
          </p:cNvSpPr>
          <p:nvPr/>
        </p:nvSpPr>
        <p:spPr bwMode="auto">
          <a:xfrm rot="5400000" flipV="1">
            <a:off x="6310537" y="5485636"/>
            <a:ext cx="1676400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38" name="Line 45"/>
          <p:cNvSpPr>
            <a:spLocks noChangeShapeType="1"/>
          </p:cNvSpPr>
          <p:nvPr/>
        </p:nvSpPr>
        <p:spPr bwMode="auto">
          <a:xfrm rot="5400000" flipV="1">
            <a:off x="6904263" y="4706172"/>
            <a:ext cx="1587" cy="495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39" name="Line 46"/>
          <p:cNvSpPr>
            <a:spLocks noChangeShapeType="1"/>
          </p:cNvSpPr>
          <p:nvPr/>
        </p:nvSpPr>
        <p:spPr bwMode="auto">
          <a:xfrm rot="5400000" flipV="1">
            <a:off x="7289230" y="4816503"/>
            <a:ext cx="304800" cy="577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40" name="Line 47"/>
          <p:cNvSpPr>
            <a:spLocks noChangeShapeType="1"/>
          </p:cNvSpPr>
          <p:nvPr/>
        </p:nvSpPr>
        <p:spPr bwMode="auto">
          <a:xfrm rot="5400000" flipV="1">
            <a:off x="6904263" y="5620572"/>
            <a:ext cx="1587" cy="495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41" name="Line 48"/>
          <p:cNvSpPr>
            <a:spLocks noChangeShapeType="1"/>
          </p:cNvSpPr>
          <p:nvPr/>
        </p:nvSpPr>
        <p:spPr bwMode="auto">
          <a:xfrm rot="5400000" flipH="1" flipV="1">
            <a:off x="7289230" y="5426103"/>
            <a:ext cx="304800" cy="577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42" name="Text Box 49"/>
          <p:cNvSpPr txBox="1">
            <a:spLocks noChangeArrowheads="1"/>
          </p:cNvSpPr>
          <p:nvPr/>
        </p:nvSpPr>
        <p:spPr bwMode="auto">
          <a:xfrm>
            <a:off x="2806108" y="5220016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395" fontAlgn="auto">
              <a:spcBef>
                <a:spcPts val="0"/>
              </a:spcBef>
              <a:spcAft>
                <a:spcPts val="0"/>
              </a:spcAft>
            </a:pPr>
            <a:r>
              <a:rPr lang="de-DE" sz="1800" kern="0" dirty="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143" name="Text Box 50"/>
          <p:cNvSpPr txBox="1">
            <a:spLocks noChangeArrowheads="1"/>
          </p:cNvSpPr>
          <p:nvPr/>
        </p:nvSpPr>
        <p:spPr bwMode="auto">
          <a:xfrm>
            <a:off x="1489278" y="4337079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395" fontAlgn="auto">
              <a:spcBef>
                <a:spcPts val="0"/>
              </a:spcBef>
              <a:spcAft>
                <a:spcPts val="0"/>
              </a:spcAft>
            </a:pPr>
            <a:r>
              <a:rPr lang="de-DE" sz="1800" kern="0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44" name="Line 51"/>
          <p:cNvSpPr>
            <a:spLocks noChangeShapeType="1"/>
          </p:cNvSpPr>
          <p:nvPr/>
        </p:nvSpPr>
        <p:spPr bwMode="auto">
          <a:xfrm rot="5400000" flipH="1" flipV="1">
            <a:off x="2052068" y="4441854"/>
            <a:ext cx="0" cy="165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45" name="Line 52"/>
          <p:cNvSpPr>
            <a:spLocks noChangeShapeType="1"/>
          </p:cNvSpPr>
          <p:nvPr/>
        </p:nvSpPr>
        <p:spPr bwMode="auto">
          <a:xfrm rot="16200000">
            <a:off x="1048768" y="5343553"/>
            <a:ext cx="1676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46" name="Line 53"/>
          <p:cNvSpPr>
            <a:spLocks noChangeShapeType="1"/>
          </p:cNvSpPr>
          <p:nvPr/>
        </p:nvSpPr>
        <p:spPr bwMode="auto">
          <a:xfrm rot="5400000" flipV="1">
            <a:off x="1639318" y="4562504"/>
            <a:ext cx="0" cy="495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47" name="Line 54"/>
          <p:cNvSpPr>
            <a:spLocks noChangeShapeType="1"/>
          </p:cNvSpPr>
          <p:nvPr/>
        </p:nvSpPr>
        <p:spPr bwMode="auto">
          <a:xfrm rot="5400000" flipH="1" flipV="1">
            <a:off x="1985393" y="4330728"/>
            <a:ext cx="381000" cy="577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48" name="Line 55"/>
          <p:cNvSpPr>
            <a:spLocks noChangeShapeType="1"/>
          </p:cNvSpPr>
          <p:nvPr/>
        </p:nvSpPr>
        <p:spPr bwMode="auto">
          <a:xfrm rot="5400000" flipV="1">
            <a:off x="1639318" y="5476904"/>
            <a:ext cx="0" cy="495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49" name="Line 56"/>
          <p:cNvSpPr>
            <a:spLocks noChangeShapeType="1"/>
          </p:cNvSpPr>
          <p:nvPr/>
        </p:nvSpPr>
        <p:spPr bwMode="auto">
          <a:xfrm rot="5400000" flipV="1">
            <a:off x="1985393" y="5626128"/>
            <a:ext cx="381000" cy="577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grpSp>
        <p:nvGrpSpPr>
          <p:cNvPr id="150" name="Group 57"/>
          <p:cNvGrpSpPr>
            <a:grpSpLocks/>
          </p:cNvGrpSpPr>
          <p:nvPr/>
        </p:nvGrpSpPr>
        <p:grpSpPr bwMode="auto">
          <a:xfrm>
            <a:off x="970980" y="2932140"/>
            <a:ext cx="165100" cy="152400"/>
            <a:chOff x="2112" y="2736"/>
            <a:chExt cx="96" cy="96"/>
          </a:xfrm>
        </p:grpSpPr>
        <p:sp>
          <p:nvSpPr>
            <p:cNvPr id="151" name="Oval 58"/>
            <p:cNvSpPr>
              <a:spLocks noChangeArrowheads="1"/>
            </p:cNvSpPr>
            <p:nvPr/>
          </p:nvSpPr>
          <p:spPr bwMode="auto">
            <a:xfrm>
              <a:off x="2112" y="2736"/>
              <a:ext cx="96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95" fontAlgn="auto">
                <a:spcBef>
                  <a:spcPts val="0"/>
                </a:spcBef>
                <a:spcAft>
                  <a:spcPts val="0"/>
                </a:spcAft>
              </a:pPr>
              <a:endParaRPr lang="de-DE" sz="2000" b="1" kern="0" dirty="0">
                <a:solidFill>
                  <a:srgbClr val="3333CC"/>
                </a:solidFill>
                <a:latin typeface="Verdana" pitchFamily="34" charset="0"/>
              </a:endParaRPr>
            </a:p>
          </p:txBody>
        </p:sp>
        <p:sp>
          <p:nvSpPr>
            <p:cNvPr id="152" name="Line 59"/>
            <p:cNvSpPr>
              <a:spLocks noChangeShapeType="1"/>
            </p:cNvSpPr>
            <p:nvPr/>
          </p:nvSpPr>
          <p:spPr bwMode="auto">
            <a:xfrm>
              <a:off x="2124" y="2750"/>
              <a:ext cx="69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95" fontAlgn="auto">
                <a:spcBef>
                  <a:spcPts val="0"/>
                </a:spcBef>
                <a:spcAft>
                  <a:spcPts val="0"/>
                </a:spcAft>
              </a:pPr>
              <a:endParaRPr lang="de-DE" sz="2000" b="1" kern="0" dirty="0">
                <a:solidFill>
                  <a:srgbClr val="3333CC"/>
                </a:solidFill>
                <a:latin typeface="Verdana" pitchFamily="34" charset="0"/>
              </a:endParaRPr>
            </a:p>
          </p:txBody>
        </p:sp>
        <p:sp>
          <p:nvSpPr>
            <p:cNvPr id="153" name="Line 60"/>
            <p:cNvSpPr>
              <a:spLocks noChangeShapeType="1"/>
            </p:cNvSpPr>
            <p:nvPr/>
          </p:nvSpPr>
          <p:spPr bwMode="auto">
            <a:xfrm flipH="1">
              <a:off x="2127" y="2748"/>
              <a:ext cx="69" cy="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95" fontAlgn="auto">
                <a:spcBef>
                  <a:spcPts val="0"/>
                </a:spcBef>
                <a:spcAft>
                  <a:spcPts val="0"/>
                </a:spcAft>
              </a:pPr>
              <a:endParaRPr lang="de-DE" sz="2000" b="1" kern="0" dirty="0">
                <a:solidFill>
                  <a:srgbClr val="3333CC"/>
                </a:solidFill>
                <a:latin typeface="Verdana" pitchFamily="34" charset="0"/>
              </a:endParaRPr>
            </a:p>
          </p:txBody>
        </p:sp>
      </p:grpSp>
      <p:grpSp>
        <p:nvGrpSpPr>
          <p:cNvPr id="154" name="Group 61"/>
          <p:cNvGrpSpPr>
            <a:grpSpLocks/>
          </p:cNvGrpSpPr>
          <p:nvPr/>
        </p:nvGrpSpPr>
        <p:grpSpPr bwMode="auto">
          <a:xfrm>
            <a:off x="2621980" y="2932140"/>
            <a:ext cx="165100" cy="152400"/>
            <a:chOff x="2112" y="2736"/>
            <a:chExt cx="96" cy="96"/>
          </a:xfrm>
        </p:grpSpPr>
        <p:sp>
          <p:nvSpPr>
            <p:cNvPr id="155" name="Oval 62"/>
            <p:cNvSpPr>
              <a:spLocks noChangeArrowheads="1"/>
            </p:cNvSpPr>
            <p:nvPr/>
          </p:nvSpPr>
          <p:spPr bwMode="auto">
            <a:xfrm>
              <a:off x="2112" y="2736"/>
              <a:ext cx="96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95" fontAlgn="auto">
                <a:spcBef>
                  <a:spcPts val="0"/>
                </a:spcBef>
                <a:spcAft>
                  <a:spcPts val="0"/>
                </a:spcAft>
              </a:pPr>
              <a:endParaRPr lang="de-DE" sz="2000" b="1" kern="0" dirty="0">
                <a:solidFill>
                  <a:srgbClr val="3333CC"/>
                </a:solidFill>
                <a:latin typeface="Verdana" pitchFamily="34" charset="0"/>
              </a:endParaRPr>
            </a:p>
          </p:txBody>
        </p:sp>
        <p:sp>
          <p:nvSpPr>
            <p:cNvPr id="156" name="Line 63"/>
            <p:cNvSpPr>
              <a:spLocks noChangeShapeType="1"/>
            </p:cNvSpPr>
            <p:nvPr/>
          </p:nvSpPr>
          <p:spPr bwMode="auto">
            <a:xfrm>
              <a:off x="2124" y="2750"/>
              <a:ext cx="69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95" fontAlgn="auto">
                <a:spcBef>
                  <a:spcPts val="0"/>
                </a:spcBef>
                <a:spcAft>
                  <a:spcPts val="0"/>
                </a:spcAft>
              </a:pPr>
              <a:endParaRPr lang="de-DE" sz="2000" b="1" kern="0" dirty="0">
                <a:solidFill>
                  <a:srgbClr val="3333CC"/>
                </a:solidFill>
                <a:latin typeface="Verdana" pitchFamily="34" charset="0"/>
              </a:endParaRPr>
            </a:p>
          </p:txBody>
        </p:sp>
        <p:sp>
          <p:nvSpPr>
            <p:cNvPr id="157" name="Line 64"/>
            <p:cNvSpPr>
              <a:spLocks noChangeShapeType="1"/>
            </p:cNvSpPr>
            <p:nvPr/>
          </p:nvSpPr>
          <p:spPr bwMode="auto">
            <a:xfrm flipH="1">
              <a:off x="2127" y="2748"/>
              <a:ext cx="69" cy="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95" fontAlgn="auto">
                <a:spcBef>
                  <a:spcPts val="0"/>
                </a:spcBef>
                <a:spcAft>
                  <a:spcPts val="0"/>
                </a:spcAft>
              </a:pPr>
              <a:endParaRPr lang="de-DE" sz="2000" b="1" kern="0" dirty="0">
                <a:solidFill>
                  <a:srgbClr val="3333CC"/>
                </a:solidFill>
                <a:latin typeface="Verdana" pitchFamily="34" charset="0"/>
              </a:endParaRPr>
            </a:p>
          </p:txBody>
        </p:sp>
      </p:grpSp>
      <p:grpSp>
        <p:nvGrpSpPr>
          <p:cNvPr id="158" name="Group 65"/>
          <p:cNvGrpSpPr>
            <a:grpSpLocks/>
          </p:cNvGrpSpPr>
          <p:nvPr/>
        </p:nvGrpSpPr>
        <p:grpSpPr bwMode="auto">
          <a:xfrm>
            <a:off x="7079680" y="2170140"/>
            <a:ext cx="165100" cy="152400"/>
            <a:chOff x="2112" y="2736"/>
            <a:chExt cx="96" cy="96"/>
          </a:xfrm>
        </p:grpSpPr>
        <p:sp>
          <p:nvSpPr>
            <p:cNvPr id="159" name="Oval 66"/>
            <p:cNvSpPr>
              <a:spLocks noChangeArrowheads="1"/>
            </p:cNvSpPr>
            <p:nvPr/>
          </p:nvSpPr>
          <p:spPr bwMode="auto">
            <a:xfrm>
              <a:off x="2112" y="2736"/>
              <a:ext cx="96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95" fontAlgn="auto">
                <a:spcBef>
                  <a:spcPts val="0"/>
                </a:spcBef>
                <a:spcAft>
                  <a:spcPts val="0"/>
                </a:spcAft>
              </a:pPr>
              <a:endParaRPr lang="de-DE" sz="2000" b="1" kern="0" dirty="0">
                <a:solidFill>
                  <a:srgbClr val="3333CC"/>
                </a:solidFill>
                <a:latin typeface="Verdana" pitchFamily="34" charset="0"/>
              </a:endParaRPr>
            </a:p>
          </p:txBody>
        </p:sp>
        <p:sp>
          <p:nvSpPr>
            <p:cNvPr id="160" name="Line 67"/>
            <p:cNvSpPr>
              <a:spLocks noChangeShapeType="1"/>
            </p:cNvSpPr>
            <p:nvPr/>
          </p:nvSpPr>
          <p:spPr bwMode="auto">
            <a:xfrm>
              <a:off x="2124" y="2750"/>
              <a:ext cx="69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95" fontAlgn="auto">
                <a:spcBef>
                  <a:spcPts val="0"/>
                </a:spcBef>
                <a:spcAft>
                  <a:spcPts val="0"/>
                </a:spcAft>
              </a:pPr>
              <a:endParaRPr lang="de-DE" sz="2000" b="1" kern="0" dirty="0">
                <a:solidFill>
                  <a:srgbClr val="3333CC"/>
                </a:solidFill>
                <a:latin typeface="Verdana" pitchFamily="34" charset="0"/>
              </a:endParaRPr>
            </a:p>
          </p:txBody>
        </p:sp>
        <p:sp>
          <p:nvSpPr>
            <p:cNvPr id="161" name="Line 68"/>
            <p:cNvSpPr>
              <a:spLocks noChangeShapeType="1"/>
            </p:cNvSpPr>
            <p:nvPr/>
          </p:nvSpPr>
          <p:spPr bwMode="auto">
            <a:xfrm flipH="1">
              <a:off x="2127" y="2748"/>
              <a:ext cx="69" cy="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95" fontAlgn="auto">
                <a:spcBef>
                  <a:spcPts val="0"/>
                </a:spcBef>
                <a:spcAft>
                  <a:spcPts val="0"/>
                </a:spcAft>
              </a:pPr>
              <a:endParaRPr lang="de-DE" sz="2000" b="1" kern="0" dirty="0">
                <a:solidFill>
                  <a:srgbClr val="3333CC"/>
                </a:solidFill>
                <a:latin typeface="Verdana" pitchFamily="34" charset="0"/>
              </a:endParaRPr>
            </a:p>
          </p:txBody>
        </p:sp>
      </p:grpSp>
      <p:grpSp>
        <p:nvGrpSpPr>
          <p:cNvPr id="162" name="Group 69"/>
          <p:cNvGrpSpPr>
            <a:grpSpLocks/>
          </p:cNvGrpSpPr>
          <p:nvPr/>
        </p:nvGrpSpPr>
        <p:grpSpPr bwMode="auto">
          <a:xfrm>
            <a:off x="7079680" y="3694140"/>
            <a:ext cx="165100" cy="152400"/>
            <a:chOff x="2112" y="2736"/>
            <a:chExt cx="96" cy="96"/>
          </a:xfrm>
        </p:grpSpPr>
        <p:sp>
          <p:nvSpPr>
            <p:cNvPr id="163" name="Oval 70"/>
            <p:cNvSpPr>
              <a:spLocks noChangeArrowheads="1"/>
            </p:cNvSpPr>
            <p:nvPr/>
          </p:nvSpPr>
          <p:spPr bwMode="auto">
            <a:xfrm>
              <a:off x="2112" y="2736"/>
              <a:ext cx="96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95" fontAlgn="auto">
                <a:spcBef>
                  <a:spcPts val="0"/>
                </a:spcBef>
                <a:spcAft>
                  <a:spcPts val="0"/>
                </a:spcAft>
              </a:pPr>
              <a:endParaRPr lang="de-DE" sz="2000" b="1" kern="0" dirty="0">
                <a:solidFill>
                  <a:srgbClr val="3333CC"/>
                </a:solidFill>
                <a:latin typeface="Verdana" pitchFamily="34" charset="0"/>
              </a:endParaRPr>
            </a:p>
          </p:txBody>
        </p:sp>
        <p:sp>
          <p:nvSpPr>
            <p:cNvPr id="164" name="Line 71"/>
            <p:cNvSpPr>
              <a:spLocks noChangeShapeType="1"/>
            </p:cNvSpPr>
            <p:nvPr/>
          </p:nvSpPr>
          <p:spPr bwMode="auto">
            <a:xfrm>
              <a:off x="2124" y="2750"/>
              <a:ext cx="69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95" fontAlgn="auto">
                <a:spcBef>
                  <a:spcPts val="0"/>
                </a:spcBef>
                <a:spcAft>
                  <a:spcPts val="0"/>
                </a:spcAft>
              </a:pPr>
              <a:endParaRPr lang="de-DE" sz="2000" b="1" kern="0" dirty="0">
                <a:solidFill>
                  <a:srgbClr val="3333CC"/>
                </a:solidFill>
                <a:latin typeface="Verdana" pitchFamily="34" charset="0"/>
              </a:endParaRPr>
            </a:p>
          </p:txBody>
        </p:sp>
        <p:sp>
          <p:nvSpPr>
            <p:cNvPr id="165" name="Line 72"/>
            <p:cNvSpPr>
              <a:spLocks noChangeShapeType="1"/>
            </p:cNvSpPr>
            <p:nvPr/>
          </p:nvSpPr>
          <p:spPr bwMode="auto">
            <a:xfrm flipH="1">
              <a:off x="2127" y="2748"/>
              <a:ext cx="69" cy="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95" fontAlgn="auto">
                <a:spcBef>
                  <a:spcPts val="0"/>
                </a:spcBef>
                <a:spcAft>
                  <a:spcPts val="0"/>
                </a:spcAft>
              </a:pPr>
              <a:endParaRPr lang="de-DE" sz="2000" b="1" kern="0" dirty="0">
                <a:solidFill>
                  <a:srgbClr val="3333CC"/>
                </a:solidFill>
                <a:latin typeface="Verdana" pitchFamily="34" charset="0"/>
              </a:endParaRPr>
            </a:p>
          </p:txBody>
        </p:sp>
      </p:grpSp>
      <p:sp>
        <p:nvSpPr>
          <p:cNvPr id="166" name="Line 73"/>
          <p:cNvSpPr>
            <a:spLocks noChangeShapeType="1"/>
          </p:cNvSpPr>
          <p:nvPr/>
        </p:nvSpPr>
        <p:spPr bwMode="auto">
          <a:xfrm>
            <a:off x="2539430" y="3236940"/>
            <a:ext cx="330200" cy="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67" name="Line 74"/>
          <p:cNvSpPr>
            <a:spLocks noChangeShapeType="1"/>
          </p:cNvSpPr>
          <p:nvPr/>
        </p:nvSpPr>
        <p:spPr bwMode="auto">
          <a:xfrm flipH="1" flipV="1">
            <a:off x="888431" y="2779740"/>
            <a:ext cx="330200" cy="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68" name="Line 75"/>
          <p:cNvSpPr>
            <a:spLocks noChangeShapeType="1"/>
          </p:cNvSpPr>
          <p:nvPr/>
        </p:nvSpPr>
        <p:spPr bwMode="auto">
          <a:xfrm flipV="1">
            <a:off x="7409880" y="3617940"/>
            <a:ext cx="0" cy="30480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69" name="Line 76"/>
          <p:cNvSpPr>
            <a:spLocks noChangeShapeType="1"/>
          </p:cNvSpPr>
          <p:nvPr/>
        </p:nvSpPr>
        <p:spPr bwMode="auto">
          <a:xfrm>
            <a:off x="6914580" y="2093940"/>
            <a:ext cx="0" cy="30480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70" name="Text Box 77"/>
          <p:cNvSpPr txBox="1">
            <a:spLocks noChangeArrowheads="1"/>
          </p:cNvSpPr>
          <p:nvPr/>
        </p:nvSpPr>
        <p:spPr bwMode="auto">
          <a:xfrm>
            <a:off x="7822632" y="4341842"/>
            <a:ext cx="16541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r>
              <a:rPr lang="de-DE" sz="1600" kern="0" dirty="0">
                <a:solidFill>
                  <a:srgbClr val="000000"/>
                </a:solidFill>
              </a:rPr>
              <a:t>S</a:t>
            </a:r>
            <a:r>
              <a:rPr lang="de-DE" sz="1600" kern="0" dirty="0" err="1">
                <a:solidFill>
                  <a:srgbClr val="000000"/>
                </a:solidFill>
              </a:rPr>
              <a:t>ide</a:t>
            </a:r>
            <a:r>
              <a:rPr lang="de-DE" sz="1600" kern="0" dirty="0">
                <a:solidFill>
                  <a:srgbClr val="000000"/>
                </a:solidFill>
              </a:rPr>
              <a:t> </a:t>
            </a:r>
            <a:r>
              <a:rPr lang="de-DE" sz="1600" kern="0" dirty="0" err="1">
                <a:solidFill>
                  <a:srgbClr val="000000"/>
                </a:solidFill>
              </a:rPr>
              <a:t>view</a:t>
            </a:r>
            <a:r>
              <a:rPr lang="de-DE" sz="1600" kern="0" dirty="0">
                <a:solidFill>
                  <a:srgbClr val="000000"/>
                </a:solidFill>
              </a:rPr>
              <a:t>:</a:t>
            </a:r>
          </a:p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r>
              <a:rPr lang="de-DE" sz="1600" kern="0" dirty="0" err="1">
                <a:solidFill>
                  <a:srgbClr val="FF3300"/>
                </a:solidFill>
              </a:rPr>
              <a:t>focusing</a:t>
            </a:r>
            <a:endParaRPr lang="de-DE" sz="1600" kern="0" dirty="0">
              <a:solidFill>
                <a:srgbClr val="FF3300"/>
              </a:solidFill>
            </a:endParaRPr>
          </a:p>
        </p:txBody>
      </p:sp>
      <p:sp>
        <p:nvSpPr>
          <p:cNvPr id="171" name="Text Box 78"/>
          <p:cNvSpPr txBox="1">
            <a:spLocks noChangeArrowheads="1"/>
          </p:cNvSpPr>
          <p:nvPr/>
        </p:nvSpPr>
        <p:spPr bwMode="auto">
          <a:xfrm>
            <a:off x="3984056" y="2032030"/>
            <a:ext cx="19607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395" fontAlgn="auto">
              <a:spcBef>
                <a:spcPts val="0"/>
              </a:spcBef>
              <a:spcAft>
                <a:spcPts val="0"/>
              </a:spcAft>
            </a:pPr>
            <a:r>
              <a:rPr lang="de-DE" sz="1600" kern="0" dirty="0">
                <a:solidFill>
                  <a:srgbClr val="000000"/>
                </a:solidFill>
              </a:rPr>
              <a:t>View </a:t>
            </a:r>
            <a:r>
              <a:rPr lang="de-DE" sz="1600" kern="0" dirty="0" err="1">
                <a:solidFill>
                  <a:srgbClr val="000000"/>
                </a:solidFill>
              </a:rPr>
              <a:t>along</a:t>
            </a:r>
            <a:r>
              <a:rPr lang="de-DE" sz="1600" kern="0" dirty="0">
                <a:solidFill>
                  <a:srgbClr val="000000"/>
                </a:solidFill>
              </a:rPr>
              <a:t> </a:t>
            </a:r>
            <a:r>
              <a:rPr lang="de-DE" sz="1600" kern="0" dirty="0" err="1">
                <a:solidFill>
                  <a:srgbClr val="000000"/>
                </a:solidFill>
              </a:rPr>
              <a:t>particle</a:t>
            </a:r>
            <a:r>
              <a:rPr lang="de-DE" sz="1600" kern="0" dirty="0">
                <a:solidFill>
                  <a:srgbClr val="000000"/>
                </a:solidFill>
              </a:rPr>
              <a:t> </a:t>
            </a:r>
          </a:p>
          <a:p>
            <a:pPr algn="ctr" defTabSz="914395" fontAlgn="auto">
              <a:spcBef>
                <a:spcPts val="0"/>
              </a:spcBef>
              <a:spcAft>
                <a:spcPts val="0"/>
              </a:spcAft>
            </a:pPr>
            <a:r>
              <a:rPr lang="de-DE" sz="1600" kern="0" dirty="0" err="1">
                <a:solidFill>
                  <a:srgbClr val="000000"/>
                </a:solidFill>
              </a:rPr>
              <a:t>trajectory</a:t>
            </a:r>
            <a:endParaRPr lang="de-DE" sz="1600" kern="0" dirty="0">
              <a:solidFill>
                <a:srgbClr val="000000"/>
              </a:solidFill>
            </a:endParaRPr>
          </a:p>
        </p:txBody>
      </p:sp>
      <p:sp>
        <p:nvSpPr>
          <p:cNvPr id="172" name="Text Box 79"/>
          <p:cNvSpPr txBox="1">
            <a:spLocks noChangeArrowheads="1"/>
          </p:cNvSpPr>
          <p:nvPr/>
        </p:nvSpPr>
        <p:spPr bwMode="auto">
          <a:xfrm>
            <a:off x="2864710" y="4472017"/>
            <a:ext cx="17700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r>
              <a:rPr lang="de-DE" sz="1600" kern="0" dirty="0">
                <a:solidFill>
                  <a:srgbClr val="000000"/>
                </a:solidFill>
              </a:rPr>
              <a:t>View </a:t>
            </a:r>
            <a:r>
              <a:rPr lang="de-DE" sz="1600" kern="0" dirty="0" err="1">
                <a:solidFill>
                  <a:srgbClr val="000000"/>
                </a:solidFill>
              </a:rPr>
              <a:t>from</a:t>
            </a:r>
            <a:r>
              <a:rPr lang="de-DE" sz="1600" kern="0" dirty="0">
                <a:solidFill>
                  <a:srgbClr val="000000"/>
                </a:solidFill>
              </a:rPr>
              <a:t> </a:t>
            </a:r>
            <a:r>
              <a:rPr lang="de-DE" sz="1600" kern="0" dirty="0" err="1">
                <a:solidFill>
                  <a:srgbClr val="000000"/>
                </a:solidFill>
              </a:rPr>
              <a:t>above</a:t>
            </a:r>
            <a:r>
              <a:rPr lang="de-DE" sz="1600" kern="0" dirty="0">
                <a:solidFill>
                  <a:srgbClr val="000000"/>
                </a:solidFill>
              </a:rPr>
              <a:t>:</a:t>
            </a:r>
          </a:p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r>
              <a:rPr lang="de-DE" sz="1600" kern="0" dirty="0" err="1">
                <a:solidFill>
                  <a:srgbClr val="FF3300"/>
                </a:solidFill>
              </a:rPr>
              <a:t>defocusing</a:t>
            </a:r>
            <a:endParaRPr lang="de-DE" sz="1600" kern="0" dirty="0">
              <a:solidFill>
                <a:srgbClr val="FF3300"/>
              </a:solidFill>
            </a:endParaRPr>
          </a:p>
        </p:txBody>
      </p:sp>
      <p:sp>
        <p:nvSpPr>
          <p:cNvPr id="173" name="Rectangle 80"/>
          <p:cNvSpPr>
            <a:spLocks noChangeArrowheads="1"/>
          </p:cNvSpPr>
          <p:nvPr/>
        </p:nvSpPr>
        <p:spPr bwMode="auto">
          <a:xfrm>
            <a:off x="5435032" y="4286279"/>
            <a:ext cx="4060825" cy="2062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74" name="Rectangle 81"/>
          <p:cNvSpPr>
            <a:spLocks noChangeArrowheads="1"/>
          </p:cNvSpPr>
          <p:nvPr/>
        </p:nvSpPr>
        <p:spPr bwMode="auto">
          <a:xfrm>
            <a:off x="488382" y="4229128"/>
            <a:ext cx="4060825" cy="2068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75" name="Rectangle 82"/>
          <p:cNvSpPr>
            <a:spLocks noChangeArrowheads="1"/>
          </p:cNvSpPr>
          <p:nvPr/>
        </p:nvSpPr>
        <p:spPr bwMode="auto">
          <a:xfrm>
            <a:off x="488380" y="1682780"/>
            <a:ext cx="8255000" cy="242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Deflection by quadrupole magnets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780311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Quadrupole magnets </a:t>
            </a:r>
            <a:r>
              <a:rPr lang="en-GB" dirty="0"/>
              <a:t>and focusing</a:t>
            </a:r>
          </a:p>
        </p:txBody>
      </p:sp>
      <p:sp>
        <p:nvSpPr>
          <p:cNvPr id="32" name="Oval 8"/>
          <p:cNvSpPr>
            <a:spLocks noChangeArrowheads="1"/>
          </p:cNvSpPr>
          <p:nvPr/>
        </p:nvSpPr>
        <p:spPr bwMode="auto">
          <a:xfrm>
            <a:off x="1135066" y="842990"/>
            <a:ext cx="341313" cy="2584450"/>
          </a:xfrm>
          <a:prstGeom prst="ellips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 flipH="1" flipV="1">
            <a:off x="617541" y="1381152"/>
            <a:ext cx="6794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 flipH="1" flipV="1">
            <a:off x="617541" y="2917852"/>
            <a:ext cx="6794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>
            <a:off x="1296990" y="836642"/>
            <a:ext cx="0" cy="2574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 flipH="1" flipV="1">
            <a:off x="1296992" y="1381152"/>
            <a:ext cx="2066925" cy="3873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 flipH="1">
            <a:off x="1296990" y="2546379"/>
            <a:ext cx="2071688" cy="3714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 flipH="1" flipV="1">
            <a:off x="3354392" y="1762152"/>
            <a:ext cx="1966595" cy="381000"/>
          </a:xfrm>
          <a:prstGeom prst="line">
            <a:avLst/>
          </a:prstGeom>
          <a:noFill/>
          <a:ln w="9525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 flipH="1">
            <a:off x="3381380" y="2143153"/>
            <a:ext cx="1971675" cy="406400"/>
          </a:xfrm>
          <a:prstGeom prst="line">
            <a:avLst/>
          </a:prstGeom>
          <a:noFill/>
          <a:ln w="9525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40" name="Line 16"/>
          <p:cNvSpPr>
            <a:spLocks noChangeShapeType="1"/>
          </p:cNvSpPr>
          <p:nvPr/>
        </p:nvSpPr>
        <p:spPr bwMode="auto">
          <a:xfrm>
            <a:off x="560392" y="2141565"/>
            <a:ext cx="89519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grpSp>
        <p:nvGrpSpPr>
          <p:cNvPr id="41" name="Group 19"/>
          <p:cNvGrpSpPr>
            <a:grpSpLocks/>
          </p:cNvGrpSpPr>
          <p:nvPr/>
        </p:nvGrpSpPr>
        <p:grpSpPr bwMode="auto">
          <a:xfrm>
            <a:off x="987428" y="3725891"/>
            <a:ext cx="593725" cy="2582862"/>
            <a:chOff x="1568" y="1297"/>
            <a:chExt cx="345" cy="1627"/>
          </a:xfrm>
        </p:grpSpPr>
        <p:sp>
          <p:nvSpPr>
            <p:cNvPr id="42" name="Line 20"/>
            <p:cNvSpPr>
              <a:spLocks noChangeShapeType="1"/>
            </p:cNvSpPr>
            <p:nvPr/>
          </p:nvSpPr>
          <p:spPr bwMode="auto">
            <a:xfrm>
              <a:off x="1741" y="1297"/>
              <a:ext cx="1" cy="16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95" fontAlgn="auto">
                <a:spcBef>
                  <a:spcPts val="0"/>
                </a:spcBef>
                <a:spcAft>
                  <a:spcPts val="0"/>
                </a:spcAft>
              </a:pPr>
              <a:endParaRPr lang="de-DE" sz="2000" b="1" kern="0" dirty="0">
                <a:solidFill>
                  <a:srgbClr val="3333CC"/>
                </a:solidFill>
                <a:latin typeface="Verdana" pitchFamily="34" charset="0"/>
              </a:endParaRPr>
            </a:p>
          </p:txBody>
        </p:sp>
        <p:grpSp>
          <p:nvGrpSpPr>
            <p:cNvPr id="43" name="Group 21"/>
            <p:cNvGrpSpPr>
              <a:grpSpLocks/>
            </p:cNvGrpSpPr>
            <p:nvPr/>
          </p:nvGrpSpPr>
          <p:grpSpPr bwMode="auto">
            <a:xfrm flipH="1">
              <a:off x="1636" y="1305"/>
              <a:ext cx="277" cy="1619"/>
              <a:chOff x="1600" y="1305"/>
              <a:chExt cx="277" cy="1619"/>
            </a:xfrm>
          </p:grpSpPr>
          <p:sp>
            <p:nvSpPr>
              <p:cNvPr id="48" name="Line 22"/>
              <p:cNvSpPr>
                <a:spLocks noChangeShapeType="1"/>
              </p:cNvSpPr>
              <p:nvPr/>
            </p:nvSpPr>
            <p:spPr bwMode="auto">
              <a:xfrm flipV="1">
                <a:off x="1600" y="1305"/>
                <a:ext cx="277" cy="3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395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2000" b="1" kern="0" dirty="0">
                  <a:solidFill>
                    <a:srgbClr val="3333CC"/>
                  </a:solidFill>
                  <a:latin typeface="Verdana" pitchFamily="34" charset="0"/>
                </a:endParaRPr>
              </a:p>
            </p:txBody>
          </p:sp>
          <p:sp>
            <p:nvSpPr>
              <p:cNvPr id="49" name="Line 23"/>
              <p:cNvSpPr>
                <a:spLocks noChangeShapeType="1"/>
              </p:cNvSpPr>
              <p:nvPr/>
            </p:nvSpPr>
            <p:spPr bwMode="auto">
              <a:xfrm>
                <a:off x="1603" y="2924"/>
                <a:ext cx="268" cy="0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395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2000" b="1" kern="0" dirty="0">
                  <a:solidFill>
                    <a:srgbClr val="3333CC"/>
                  </a:solidFill>
                  <a:latin typeface="Verdana" pitchFamily="34" charset="0"/>
                </a:endParaRPr>
              </a:p>
            </p:txBody>
          </p:sp>
          <p:sp>
            <p:nvSpPr>
              <p:cNvPr id="50" name="Arc 24"/>
              <p:cNvSpPr>
                <a:spLocks/>
              </p:cNvSpPr>
              <p:nvPr/>
            </p:nvSpPr>
            <p:spPr bwMode="auto">
              <a:xfrm>
                <a:off x="1600" y="1316"/>
                <a:ext cx="132" cy="160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0"/>
                  <a:gd name="T2" fmla="*/ 648 w 21600"/>
                  <a:gd name="T3" fmla="*/ 43190 h 43190"/>
                  <a:gd name="T4" fmla="*/ 0 w 21600"/>
                  <a:gd name="T5" fmla="*/ 21600 h 43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</a:path>
                  <a:path w="21600" h="4319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39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000" b="1" kern="0" dirty="0">
                  <a:solidFill>
                    <a:srgbClr val="3333CC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44" name="Group 25"/>
            <p:cNvGrpSpPr>
              <a:grpSpLocks/>
            </p:cNvGrpSpPr>
            <p:nvPr/>
          </p:nvGrpSpPr>
          <p:grpSpPr bwMode="auto">
            <a:xfrm>
              <a:off x="1568" y="1305"/>
              <a:ext cx="277" cy="1619"/>
              <a:chOff x="1600" y="1305"/>
              <a:chExt cx="277" cy="1619"/>
            </a:xfrm>
          </p:grpSpPr>
          <p:sp>
            <p:nvSpPr>
              <p:cNvPr id="45" name="Line 26"/>
              <p:cNvSpPr>
                <a:spLocks noChangeShapeType="1"/>
              </p:cNvSpPr>
              <p:nvPr/>
            </p:nvSpPr>
            <p:spPr bwMode="auto">
              <a:xfrm flipV="1">
                <a:off x="1600" y="1305"/>
                <a:ext cx="277" cy="3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395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2000" b="1" kern="0" dirty="0">
                  <a:solidFill>
                    <a:srgbClr val="3333CC"/>
                  </a:solidFill>
                  <a:latin typeface="Verdana" pitchFamily="34" charset="0"/>
                </a:endParaRPr>
              </a:p>
            </p:txBody>
          </p:sp>
          <p:sp>
            <p:nvSpPr>
              <p:cNvPr id="46" name="Line 27"/>
              <p:cNvSpPr>
                <a:spLocks noChangeShapeType="1"/>
              </p:cNvSpPr>
              <p:nvPr/>
            </p:nvSpPr>
            <p:spPr bwMode="auto">
              <a:xfrm>
                <a:off x="1603" y="2924"/>
                <a:ext cx="268" cy="0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395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2000" b="1" kern="0" dirty="0">
                  <a:solidFill>
                    <a:srgbClr val="3333CC"/>
                  </a:solidFill>
                  <a:latin typeface="Verdana" pitchFamily="34" charset="0"/>
                </a:endParaRPr>
              </a:p>
            </p:txBody>
          </p:sp>
          <p:sp>
            <p:nvSpPr>
              <p:cNvPr id="47" name="Arc 28"/>
              <p:cNvSpPr>
                <a:spLocks/>
              </p:cNvSpPr>
              <p:nvPr/>
            </p:nvSpPr>
            <p:spPr bwMode="auto">
              <a:xfrm>
                <a:off x="1600" y="1316"/>
                <a:ext cx="132" cy="160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0"/>
                  <a:gd name="T2" fmla="*/ 648 w 21600"/>
                  <a:gd name="T3" fmla="*/ 43190 h 43190"/>
                  <a:gd name="T4" fmla="*/ 0 w 21600"/>
                  <a:gd name="T5" fmla="*/ 21600 h 43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</a:path>
                  <a:path w="21600" h="4319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39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000" b="1" kern="0" dirty="0">
                  <a:solidFill>
                    <a:srgbClr val="3333CC"/>
                  </a:solidFill>
                  <a:latin typeface="Verdana" pitchFamily="34" charset="0"/>
                </a:endParaRPr>
              </a:p>
            </p:txBody>
          </p:sp>
        </p:grpSp>
      </p:grpSp>
      <p:sp>
        <p:nvSpPr>
          <p:cNvPr id="51" name="Line 9"/>
          <p:cNvSpPr>
            <a:spLocks noChangeShapeType="1"/>
          </p:cNvSpPr>
          <p:nvPr/>
        </p:nvSpPr>
        <p:spPr bwMode="auto">
          <a:xfrm flipH="1" flipV="1">
            <a:off x="606990" y="4218119"/>
            <a:ext cx="6794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52" name="Line 10"/>
          <p:cNvSpPr>
            <a:spLocks noChangeShapeType="1"/>
          </p:cNvSpPr>
          <p:nvPr/>
        </p:nvSpPr>
        <p:spPr bwMode="auto">
          <a:xfrm flipH="1" flipV="1">
            <a:off x="610801" y="5754819"/>
            <a:ext cx="6794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53" name="Line 16"/>
          <p:cNvSpPr>
            <a:spLocks noChangeShapeType="1"/>
          </p:cNvSpPr>
          <p:nvPr/>
        </p:nvSpPr>
        <p:spPr bwMode="auto">
          <a:xfrm>
            <a:off x="595561" y="4978532"/>
            <a:ext cx="89519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54" name="Line 12"/>
          <p:cNvSpPr>
            <a:spLocks noChangeShapeType="1"/>
          </p:cNvSpPr>
          <p:nvPr/>
        </p:nvSpPr>
        <p:spPr bwMode="auto">
          <a:xfrm flipH="1">
            <a:off x="1291276" y="3095207"/>
            <a:ext cx="4511675" cy="112320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55" name="Line 12"/>
          <p:cNvSpPr>
            <a:spLocks noChangeShapeType="1"/>
          </p:cNvSpPr>
          <p:nvPr/>
        </p:nvSpPr>
        <p:spPr bwMode="auto">
          <a:xfrm flipH="1" flipV="1">
            <a:off x="1290252" y="5754819"/>
            <a:ext cx="2750345" cy="81025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58" name="Text Box 26"/>
          <p:cNvSpPr txBox="1">
            <a:spLocks noChangeArrowheads="1"/>
          </p:cNvSpPr>
          <p:nvPr/>
        </p:nvSpPr>
        <p:spPr bwMode="auto">
          <a:xfrm>
            <a:off x="6138818" y="973166"/>
            <a:ext cx="1992853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395" fontAlgn="auto">
              <a:spcBef>
                <a:spcPts val="0"/>
              </a:spcBef>
              <a:spcAft>
                <a:spcPts val="0"/>
              </a:spcAft>
            </a:pPr>
            <a:r>
              <a:rPr lang="fr-CH" sz="1800" b="1" kern="0" dirty="0">
                <a:solidFill>
                  <a:srgbClr val="000000"/>
                </a:solidFill>
              </a:rPr>
              <a:t>Horizontal Plane</a:t>
            </a:r>
            <a:endParaRPr lang="en-GB" sz="1800" b="1" kern="0" dirty="0">
              <a:solidFill>
                <a:srgbClr val="000000"/>
              </a:solidFill>
            </a:endParaRPr>
          </a:p>
        </p:txBody>
      </p:sp>
      <p:sp>
        <p:nvSpPr>
          <p:cNvPr id="59" name="Text Box 27"/>
          <p:cNvSpPr txBox="1">
            <a:spLocks noChangeArrowheads="1"/>
          </p:cNvSpPr>
          <p:nvPr/>
        </p:nvSpPr>
        <p:spPr bwMode="auto">
          <a:xfrm>
            <a:off x="6127543" y="5872191"/>
            <a:ext cx="1697901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395" fontAlgn="auto">
              <a:spcBef>
                <a:spcPts val="0"/>
              </a:spcBef>
              <a:spcAft>
                <a:spcPts val="0"/>
              </a:spcAft>
            </a:pPr>
            <a:r>
              <a:rPr lang="fr-CH" sz="1800" b="1" kern="0" dirty="0">
                <a:solidFill>
                  <a:srgbClr val="000000"/>
                </a:solidFill>
              </a:rPr>
              <a:t>Vertical Plane</a:t>
            </a:r>
            <a:endParaRPr lang="en-GB" sz="1800" b="1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02140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Quadrupole magnets and focusing</a:t>
            </a:r>
            <a:endParaRPr lang="en-GB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171005" y="869980"/>
            <a:ext cx="1588" cy="3019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H="1">
            <a:off x="1167832" y="952528"/>
            <a:ext cx="2074863" cy="4556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1167832" y="2944842"/>
            <a:ext cx="2062163" cy="4222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 flipV="1">
            <a:off x="3244281" y="958880"/>
            <a:ext cx="6223000" cy="12017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3229995" y="2160615"/>
            <a:ext cx="6237287" cy="12017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076007" y="868390"/>
            <a:ext cx="339725" cy="2598738"/>
          </a:xfrm>
          <a:prstGeom prst="ellips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3244280" y="869978"/>
            <a:ext cx="0" cy="307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667768" y="2168553"/>
            <a:ext cx="87995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1156720" y="3697315"/>
            <a:ext cx="2085975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 flipV="1">
            <a:off x="488380" y="1408140"/>
            <a:ext cx="6794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 flipV="1">
            <a:off x="488380" y="2944840"/>
            <a:ext cx="6794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005907" y="3879878"/>
            <a:ext cx="341313" cy="2584450"/>
          </a:xfrm>
          <a:prstGeom prst="ellips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 flipV="1">
            <a:off x="488380" y="4418040"/>
            <a:ext cx="6794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 flipV="1">
            <a:off x="488380" y="5954740"/>
            <a:ext cx="6794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1167830" y="3873530"/>
            <a:ext cx="0" cy="2574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H="1" flipV="1">
            <a:off x="3236345" y="4811741"/>
            <a:ext cx="6230937" cy="355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H="1">
            <a:off x="3236345" y="5165753"/>
            <a:ext cx="6230937" cy="406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 flipV="1">
            <a:off x="1167832" y="4418040"/>
            <a:ext cx="2066925" cy="3873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H="1">
            <a:off x="1167832" y="5570566"/>
            <a:ext cx="2087563" cy="384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516957" y="5178453"/>
            <a:ext cx="89503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598050" y="3846541"/>
            <a:ext cx="11144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395" fontAlgn="auto">
              <a:spcBef>
                <a:spcPts val="0"/>
              </a:spcBef>
              <a:spcAft>
                <a:spcPts val="0"/>
              </a:spcAft>
            </a:pPr>
            <a:r>
              <a:rPr lang="fr-CH" sz="1800" b="1" kern="0" dirty="0">
                <a:solidFill>
                  <a:srgbClr val="000000"/>
                </a:solidFill>
              </a:rPr>
              <a:t>d = 50 m</a:t>
            </a:r>
            <a:endParaRPr lang="en-GB" sz="1800" b="1" kern="0" dirty="0">
              <a:solidFill>
                <a:srgbClr val="000000"/>
              </a:solidFill>
            </a:endParaRPr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 flipH="1" flipV="1">
            <a:off x="3225230" y="4799040"/>
            <a:ext cx="2032000" cy="3937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H="1">
            <a:off x="3252220" y="5180041"/>
            <a:ext cx="1971675" cy="4064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6138818" y="973166"/>
            <a:ext cx="1992853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395" fontAlgn="auto">
              <a:spcBef>
                <a:spcPts val="0"/>
              </a:spcBef>
              <a:spcAft>
                <a:spcPts val="0"/>
              </a:spcAft>
            </a:pPr>
            <a:r>
              <a:rPr lang="fr-CH" sz="1800" b="1" kern="0" dirty="0">
                <a:solidFill>
                  <a:srgbClr val="000000"/>
                </a:solidFill>
              </a:rPr>
              <a:t>Horizontal Plane</a:t>
            </a:r>
            <a:endParaRPr lang="en-GB" sz="1800" b="1" kern="0" dirty="0">
              <a:solidFill>
                <a:srgbClr val="000000"/>
              </a:solidFill>
            </a:endParaRP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6127543" y="5872191"/>
            <a:ext cx="1697901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395" fontAlgn="auto">
              <a:spcBef>
                <a:spcPts val="0"/>
              </a:spcBef>
              <a:spcAft>
                <a:spcPts val="0"/>
              </a:spcAft>
            </a:pPr>
            <a:r>
              <a:rPr lang="fr-CH" sz="1800" b="1" kern="0" dirty="0">
                <a:solidFill>
                  <a:srgbClr val="000000"/>
                </a:solidFill>
              </a:rPr>
              <a:t>Vertical Plane</a:t>
            </a:r>
            <a:endParaRPr lang="en-GB" sz="1800" b="1" kern="0" dirty="0">
              <a:solidFill>
                <a:srgbClr val="000000"/>
              </a:solidFill>
            </a:endParaRPr>
          </a:p>
        </p:txBody>
      </p:sp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205" y="2732115"/>
            <a:ext cx="2228850" cy="2228850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877319" y="836641"/>
            <a:ext cx="592137" cy="2582863"/>
            <a:chOff x="1568" y="1297"/>
            <a:chExt cx="345" cy="1627"/>
          </a:xfrm>
        </p:grpSpPr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1741" y="1297"/>
              <a:ext cx="1" cy="16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95" fontAlgn="auto">
                <a:spcBef>
                  <a:spcPts val="0"/>
                </a:spcBef>
                <a:spcAft>
                  <a:spcPts val="0"/>
                </a:spcAft>
              </a:pPr>
              <a:endParaRPr lang="de-DE" sz="2000" b="1" kern="0" dirty="0">
                <a:solidFill>
                  <a:srgbClr val="3333CC"/>
                </a:solidFill>
                <a:latin typeface="Verdana" pitchFamily="34" charset="0"/>
              </a:endParaRPr>
            </a:p>
          </p:txBody>
        </p:sp>
        <p:grpSp>
          <p:nvGrpSpPr>
            <p:cNvPr id="32" name="Group 31"/>
            <p:cNvGrpSpPr>
              <a:grpSpLocks/>
            </p:cNvGrpSpPr>
            <p:nvPr/>
          </p:nvGrpSpPr>
          <p:grpSpPr bwMode="auto">
            <a:xfrm flipH="1">
              <a:off x="1636" y="1305"/>
              <a:ext cx="277" cy="1619"/>
              <a:chOff x="1600" y="1305"/>
              <a:chExt cx="277" cy="1619"/>
            </a:xfrm>
          </p:grpSpPr>
          <p:sp>
            <p:nvSpPr>
              <p:cNvPr id="37" name="Line 32"/>
              <p:cNvSpPr>
                <a:spLocks noChangeShapeType="1"/>
              </p:cNvSpPr>
              <p:nvPr/>
            </p:nvSpPr>
            <p:spPr bwMode="auto">
              <a:xfrm flipV="1">
                <a:off x="1600" y="1305"/>
                <a:ext cx="277" cy="3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395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2000" b="1" kern="0" dirty="0">
                  <a:solidFill>
                    <a:srgbClr val="3333CC"/>
                  </a:solidFill>
                  <a:latin typeface="Verdana" pitchFamily="34" charset="0"/>
                </a:endParaRPr>
              </a:p>
            </p:txBody>
          </p:sp>
          <p:sp>
            <p:nvSpPr>
              <p:cNvPr id="38" name="Line 33"/>
              <p:cNvSpPr>
                <a:spLocks noChangeShapeType="1"/>
              </p:cNvSpPr>
              <p:nvPr/>
            </p:nvSpPr>
            <p:spPr bwMode="auto">
              <a:xfrm>
                <a:off x="1603" y="2924"/>
                <a:ext cx="268" cy="0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395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2000" b="1" kern="0" dirty="0">
                  <a:solidFill>
                    <a:srgbClr val="3333CC"/>
                  </a:solidFill>
                  <a:latin typeface="Verdana" pitchFamily="34" charset="0"/>
                </a:endParaRPr>
              </a:p>
            </p:txBody>
          </p:sp>
          <p:sp>
            <p:nvSpPr>
              <p:cNvPr id="39" name="Arc 34"/>
              <p:cNvSpPr>
                <a:spLocks/>
              </p:cNvSpPr>
              <p:nvPr/>
            </p:nvSpPr>
            <p:spPr bwMode="auto">
              <a:xfrm>
                <a:off x="1600" y="1316"/>
                <a:ext cx="132" cy="160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0"/>
                  <a:gd name="T2" fmla="*/ 648 w 21600"/>
                  <a:gd name="T3" fmla="*/ 43190 h 43190"/>
                  <a:gd name="T4" fmla="*/ 0 w 21600"/>
                  <a:gd name="T5" fmla="*/ 21600 h 43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</a:path>
                  <a:path w="21600" h="4319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39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000" b="1" kern="0" dirty="0">
                  <a:solidFill>
                    <a:srgbClr val="3333CC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33" name="Group 35"/>
            <p:cNvGrpSpPr>
              <a:grpSpLocks/>
            </p:cNvGrpSpPr>
            <p:nvPr/>
          </p:nvGrpSpPr>
          <p:grpSpPr bwMode="auto">
            <a:xfrm>
              <a:off x="1568" y="1305"/>
              <a:ext cx="277" cy="1619"/>
              <a:chOff x="1600" y="1305"/>
              <a:chExt cx="277" cy="1619"/>
            </a:xfrm>
          </p:grpSpPr>
          <p:sp>
            <p:nvSpPr>
              <p:cNvPr id="34" name="Line 36"/>
              <p:cNvSpPr>
                <a:spLocks noChangeShapeType="1"/>
              </p:cNvSpPr>
              <p:nvPr/>
            </p:nvSpPr>
            <p:spPr bwMode="auto">
              <a:xfrm flipV="1">
                <a:off x="1600" y="1305"/>
                <a:ext cx="277" cy="3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395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2000" b="1" kern="0" dirty="0">
                  <a:solidFill>
                    <a:srgbClr val="3333CC"/>
                  </a:solidFill>
                  <a:latin typeface="Verdana" pitchFamily="34" charset="0"/>
                </a:endParaRPr>
              </a:p>
            </p:txBody>
          </p:sp>
          <p:sp>
            <p:nvSpPr>
              <p:cNvPr id="35" name="Line 37"/>
              <p:cNvSpPr>
                <a:spLocks noChangeShapeType="1"/>
              </p:cNvSpPr>
              <p:nvPr/>
            </p:nvSpPr>
            <p:spPr bwMode="auto">
              <a:xfrm>
                <a:off x="1603" y="2924"/>
                <a:ext cx="268" cy="0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395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2000" b="1" kern="0" dirty="0">
                  <a:solidFill>
                    <a:srgbClr val="3333CC"/>
                  </a:solidFill>
                  <a:latin typeface="Verdana" pitchFamily="34" charset="0"/>
                </a:endParaRPr>
              </a:p>
            </p:txBody>
          </p:sp>
          <p:sp>
            <p:nvSpPr>
              <p:cNvPr id="36" name="Arc 38"/>
              <p:cNvSpPr>
                <a:spLocks/>
              </p:cNvSpPr>
              <p:nvPr/>
            </p:nvSpPr>
            <p:spPr bwMode="auto">
              <a:xfrm>
                <a:off x="1600" y="1316"/>
                <a:ext cx="132" cy="160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0"/>
                  <a:gd name="T2" fmla="*/ 648 w 21600"/>
                  <a:gd name="T3" fmla="*/ 43190 h 43190"/>
                  <a:gd name="T4" fmla="*/ 0 w 21600"/>
                  <a:gd name="T5" fmla="*/ 21600 h 43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</a:path>
                  <a:path w="21600" h="4319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39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000" b="1" kern="0" dirty="0">
                  <a:solidFill>
                    <a:srgbClr val="3333CC"/>
                  </a:solidFill>
                  <a:latin typeface="Verdana" pitchFamily="34" charset="0"/>
                </a:endParaRPr>
              </a:p>
            </p:txBody>
          </p:sp>
        </p:grpSp>
      </p:grp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2941069" y="3886228"/>
            <a:ext cx="592137" cy="2582862"/>
            <a:chOff x="1568" y="1297"/>
            <a:chExt cx="345" cy="1627"/>
          </a:xfrm>
        </p:grpSpPr>
        <p:sp>
          <p:nvSpPr>
            <p:cNvPr id="41" name="Line 40"/>
            <p:cNvSpPr>
              <a:spLocks noChangeShapeType="1"/>
            </p:cNvSpPr>
            <p:nvPr/>
          </p:nvSpPr>
          <p:spPr bwMode="auto">
            <a:xfrm>
              <a:off x="1741" y="1297"/>
              <a:ext cx="1" cy="16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95" fontAlgn="auto">
                <a:spcBef>
                  <a:spcPts val="0"/>
                </a:spcBef>
                <a:spcAft>
                  <a:spcPts val="0"/>
                </a:spcAft>
              </a:pPr>
              <a:endParaRPr lang="de-DE" sz="2000" b="1" kern="0" dirty="0">
                <a:solidFill>
                  <a:srgbClr val="3333CC"/>
                </a:solidFill>
                <a:latin typeface="Verdana" pitchFamily="34" charset="0"/>
              </a:endParaRPr>
            </a:p>
          </p:txBody>
        </p:sp>
        <p:grpSp>
          <p:nvGrpSpPr>
            <p:cNvPr id="42" name="Group 41"/>
            <p:cNvGrpSpPr>
              <a:grpSpLocks/>
            </p:cNvGrpSpPr>
            <p:nvPr/>
          </p:nvGrpSpPr>
          <p:grpSpPr bwMode="auto">
            <a:xfrm flipH="1">
              <a:off x="1636" y="1305"/>
              <a:ext cx="277" cy="1619"/>
              <a:chOff x="1600" y="1305"/>
              <a:chExt cx="277" cy="1619"/>
            </a:xfrm>
          </p:grpSpPr>
          <p:sp>
            <p:nvSpPr>
              <p:cNvPr id="47" name="Line 42"/>
              <p:cNvSpPr>
                <a:spLocks noChangeShapeType="1"/>
              </p:cNvSpPr>
              <p:nvPr/>
            </p:nvSpPr>
            <p:spPr bwMode="auto">
              <a:xfrm flipV="1">
                <a:off x="1600" y="1305"/>
                <a:ext cx="277" cy="3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395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2000" b="1" kern="0" dirty="0">
                  <a:solidFill>
                    <a:srgbClr val="3333CC"/>
                  </a:solidFill>
                  <a:latin typeface="Verdana" pitchFamily="34" charset="0"/>
                </a:endParaRPr>
              </a:p>
            </p:txBody>
          </p:sp>
          <p:sp>
            <p:nvSpPr>
              <p:cNvPr id="48" name="Line 43"/>
              <p:cNvSpPr>
                <a:spLocks noChangeShapeType="1"/>
              </p:cNvSpPr>
              <p:nvPr/>
            </p:nvSpPr>
            <p:spPr bwMode="auto">
              <a:xfrm>
                <a:off x="1603" y="2924"/>
                <a:ext cx="268" cy="0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395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2000" b="1" kern="0" dirty="0">
                  <a:solidFill>
                    <a:srgbClr val="3333CC"/>
                  </a:solidFill>
                  <a:latin typeface="Verdana" pitchFamily="34" charset="0"/>
                </a:endParaRPr>
              </a:p>
            </p:txBody>
          </p:sp>
          <p:sp>
            <p:nvSpPr>
              <p:cNvPr id="49" name="Arc 44"/>
              <p:cNvSpPr>
                <a:spLocks/>
              </p:cNvSpPr>
              <p:nvPr/>
            </p:nvSpPr>
            <p:spPr bwMode="auto">
              <a:xfrm>
                <a:off x="1600" y="1316"/>
                <a:ext cx="132" cy="160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0"/>
                  <a:gd name="T2" fmla="*/ 648 w 21600"/>
                  <a:gd name="T3" fmla="*/ 43190 h 43190"/>
                  <a:gd name="T4" fmla="*/ 0 w 21600"/>
                  <a:gd name="T5" fmla="*/ 21600 h 43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</a:path>
                  <a:path w="21600" h="4319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39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000" b="1" kern="0" dirty="0">
                  <a:solidFill>
                    <a:srgbClr val="3333CC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43" name="Group 45"/>
            <p:cNvGrpSpPr>
              <a:grpSpLocks/>
            </p:cNvGrpSpPr>
            <p:nvPr/>
          </p:nvGrpSpPr>
          <p:grpSpPr bwMode="auto">
            <a:xfrm>
              <a:off x="1568" y="1305"/>
              <a:ext cx="277" cy="1619"/>
              <a:chOff x="1600" y="1305"/>
              <a:chExt cx="277" cy="1619"/>
            </a:xfrm>
          </p:grpSpPr>
          <p:sp>
            <p:nvSpPr>
              <p:cNvPr id="44" name="Line 46"/>
              <p:cNvSpPr>
                <a:spLocks noChangeShapeType="1"/>
              </p:cNvSpPr>
              <p:nvPr/>
            </p:nvSpPr>
            <p:spPr bwMode="auto">
              <a:xfrm flipV="1">
                <a:off x="1600" y="1305"/>
                <a:ext cx="277" cy="3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395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2000" b="1" kern="0" dirty="0">
                  <a:solidFill>
                    <a:srgbClr val="3333CC"/>
                  </a:solidFill>
                  <a:latin typeface="Verdana" pitchFamily="34" charset="0"/>
                </a:endParaRPr>
              </a:p>
            </p:txBody>
          </p:sp>
          <p:sp>
            <p:nvSpPr>
              <p:cNvPr id="45" name="Line 47"/>
              <p:cNvSpPr>
                <a:spLocks noChangeShapeType="1"/>
              </p:cNvSpPr>
              <p:nvPr/>
            </p:nvSpPr>
            <p:spPr bwMode="auto">
              <a:xfrm>
                <a:off x="1603" y="2924"/>
                <a:ext cx="268" cy="0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395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2000" b="1" kern="0" dirty="0">
                  <a:solidFill>
                    <a:srgbClr val="3333CC"/>
                  </a:solidFill>
                  <a:latin typeface="Verdana" pitchFamily="34" charset="0"/>
                </a:endParaRPr>
              </a:p>
            </p:txBody>
          </p:sp>
          <p:sp>
            <p:nvSpPr>
              <p:cNvPr id="46" name="Arc 48"/>
              <p:cNvSpPr>
                <a:spLocks/>
              </p:cNvSpPr>
              <p:nvPr/>
            </p:nvSpPr>
            <p:spPr bwMode="auto">
              <a:xfrm>
                <a:off x="1600" y="1316"/>
                <a:ext cx="132" cy="160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0"/>
                  <a:gd name="T2" fmla="*/ 648 w 21600"/>
                  <a:gd name="T3" fmla="*/ 43190 h 43190"/>
                  <a:gd name="T4" fmla="*/ 0 w 21600"/>
                  <a:gd name="T5" fmla="*/ 21600 h 43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</a:path>
                  <a:path w="21600" h="4319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39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000" b="1" kern="0" dirty="0">
                  <a:solidFill>
                    <a:srgbClr val="3333CC"/>
                  </a:solidFill>
                  <a:latin typeface="Verdana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534297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understand beam dynamics in a synchrotron?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Understanding of the movement of a single particle in the accelerator</a:t>
                </a:r>
              </a:p>
              <a:p>
                <a:r>
                  <a:rPr lang="en-GB" dirty="0" smtClean="0"/>
                  <a:t>Parameter of a single particle in transverse plane with the coordinates:</a:t>
                </a:r>
              </a:p>
              <a:p>
                <a:pPr lvl="1"/>
                <a:r>
                  <a:rPr lang="en-GB" dirty="0" smtClean="0"/>
                  <a:t>Horizontal position and horizontal angle of a particle: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de-CH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 </m:t>
                          </m:r>
                        </m:e>
                      </m:mr>
                      <m:mr>
                        <m:e>
                          <m:d>
                            <m:dPr>
                              <m:ctrlPr>
                                <a:rPr lang="en-GB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de-CH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de-CH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de-CH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mr>
                    </m:m>
                  </m:oMath>
                </a14:m>
                <a:r>
                  <a:rPr lang="en-GB" sz="2400" dirty="0" smtClean="0"/>
                  <a:t>  </a:t>
                </a:r>
                <a14:m>
                  <m:oMath xmlns:m="http://schemas.openxmlformats.org/officeDocument/2006/math">
                    <m:r>
                      <a:rPr lang="de-CH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400" dirty="0" smtClean="0"/>
              </a:p>
              <a:p>
                <a:pPr lvl="1"/>
                <a:r>
                  <a:rPr lang="en-GB" dirty="0" smtClean="0"/>
                  <a:t>Vertical position </a:t>
                </a:r>
                <a:r>
                  <a:rPr lang="en-GB" dirty="0"/>
                  <a:t>and </a:t>
                </a:r>
                <a:r>
                  <a:rPr lang="en-GB" dirty="0" smtClean="0"/>
                  <a:t>vertical angle of a particle</a:t>
                </a:r>
                <a:r>
                  <a:rPr lang="en-GB" sz="2800" dirty="0" smtClean="0"/>
                  <a:t>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CH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  <m:mr>
                            <m:e>
                              <m:r>
                                <a:rPr lang="de-CH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de-CH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r>
                  <a:rPr lang="en-GB" dirty="0" smtClean="0"/>
                  <a:t>Understanding of the movement of the entire beam in the accelerator</a:t>
                </a:r>
              </a:p>
              <a:p>
                <a:pPr lvl="1"/>
                <a:r>
                  <a:rPr lang="en-GB" dirty="0" smtClean="0"/>
                  <a:t>Introduction of parameters for particle ensemble – </a:t>
                </a:r>
                <a:r>
                  <a:rPr lang="en-GB" b="1" dirty="0" smtClean="0"/>
                  <a:t>emittance</a:t>
                </a:r>
              </a:p>
              <a:p>
                <a:pPr lvl="1"/>
                <a:r>
                  <a:rPr lang="en-GB" dirty="0" smtClean="0"/>
                  <a:t>Derive quantities such as beam size</a:t>
                </a:r>
              </a:p>
              <a:p>
                <a:pPr lvl="1"/>
                <a:endParaRPr lang="en-GB" dirty="0" smtClean="0"/>
              </a:p>
              <a:p>
                <a:r>
                  <a:rPr lang="en-GB" dirty="0"/>
                  <a:t>Option A: use transform matrices for each element in the accelerator, and calculate trajectory </a:t>
                </a:r>
                <a:r>
                  <a:rPr lang="en-GB" dirty="0" smtClean="0"/>
                  <a:t>for a particle</a:t>
                </a:r>
                <a:endParaRPr lang="en-GB" dirty="0"/>
              </a:p>
              <a:p>
                <a:r>
                  <a:rPr lang="en-GB" dirty="0"/>
                  <a:t>Option B: use differential equation to calculate trajectory</a:t>
                </a:r>
              </a:p>
              <a:p>
                <a:pPr lvl="1"/>
                <a:endParaRPr lang="en-GB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43" t="-898" b="-3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05066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Transport matrices for particle coordinates</a:t>
            </a:r>
            <a:endParaRPr lang="en-GB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 bwMode="auto">
          <a:xfrm>
            <a:off x="7842250" y="616585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2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2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2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2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accent2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accent2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accent2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accent2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26E54F-12A8-4795-B671-BA828FDB7BEB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052783"/>
              </p:ext>
            </p:extLst>
          </p:nvPr>
        </p:nvGraphicFramePr>
        <p:xfrm>
          <a:off x="493298" y="1081148"/>
          <a:ext cx="1995488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6" name="Equation" r:id="rId3" imgW="1841400" imgH="711000" progId="Equation.3">
                  <p:embed/>
                </p:oleObj>
              </mc:Choice>
              <mc:Fallback>
                <p:oleObj name="Equation" r:id="rId3" imgW="18414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98" y="1081148"/>
                        <a:ext cx="1995488" cy="7048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471195" y="1233518"/>
            <a:ext cx="2608263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Drift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with</a:t>
            </a:r>
            <a:r>
              <a:rPr lang="de-DE" sz="2000" kern="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de-DE" sz="2000" kern="0" dirty="0" err="1" smtClean="0">
                <a:solidFill>
                  <a:srgbClr val="000000"/>
                </a:solidFill>
                <a:latin typeface="Verdana" pitchFamily="34" charset="0"/>
              </a:rPr>
              <a:t>length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 L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471195" y="2131621"/>
            <a:ext cx="3212785" cy="1015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Defocusing</a:t>
            </a:r>
            <a:r>
              <a:rPr kumimoji="0" lang="de-DE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 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Quadrupol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with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strength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 k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and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length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 s </a:t>
            </a: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244772"/>
              </p:ext>
            </p:extLst>
          </p:nvPr>
        </p:nvGraphicFramePr>
        <p:xfrm>
          <a:off x="493298" y="2060810"/>
          <a:ext cx="5518150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7" name="Equation" r:id="rId5" imgW="5092560" imgH="1168200" progId="Equation.3">
                  <p:embed/>
                </p:oleObj>
              </mc:Choice>
              <mc:Fallback>
                <p:oleObj name="Equation" r:id="rId5" imgW="509256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98" y="2060810"/>
                        <a:ext cx="5518150" cy="1157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125363"/>
              </p:ext>
            </p:extLst>
          </p:nvPr>
        </p:nvGraphicFramePr>
        <p:xfrm>
          <a:off x="505138" y="3645030"/>
          <a:ext cx="5408613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8" name="Equation" r:id="rId7" imgW="4991040" imgH="965160" progId="Equation.3">
                  <p:embed/>
                </p:oleObj>
              </mc:Choice>
              <mc:Fallback>
                <p:oleObj name="Equation" r:id="rId7" imgW="499104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38" y="3645030"/>
                        <a:ext cx="5408613" cy="9556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463258" y="3645030"/>
            <a:ext cx="3214372" cy="1015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kern="0" dirty="0" err="1">
                <a:solidFill>
                  <a:srgbClr val="000000"/>
                </a:solidFill>
                <a:latin typeface="Verdana" pitchFamily="34" charset="0"/>
              </a:rPr>
              <a:t>F</a:t>
            </a:r>
            <a:r>
              <a:rPr lang="de-DE" sz="2000" kern="0" dirty="0" err="1" smtClean="0">
                <a:solidFill>
                  <a:srgbClr val="000000"/>
                </a:solidFill>
                <a:latin typeface="Verdana" pitchFamily="34" charset="0"/>
              </a:rPr>
              <a:t>ocusing</a:t>
            </a:r>
            <a:r>
              <a:rPr lang="de-DE" sz="2000" kern="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de-DE" sz="2000" kern="0" dirty="0">
                <a:solidFill>
                  <a:srgbClr val="000000"/>
                </a:solidFill>
                <a:latin typeface="Verdana" pitchFamily="34" charset="0"/>
              </a:rPr>
              <a:t>Quadrupol </a:t>
            </a:r>
            <a:r>
              <a:rPr lang="de-DE" sz="2000" kern="0" dirty="0" err="1">
                <a:solidFill>
                  <a:srgbClr val="000000"/>
                </a:solidFill>
                <a:latin typeface="Verdana" pitchFamily="34" charset="0"/>
              </a:rPr>
              <a:t>with</a:t>
            </a:r>
            <a:r>
              <a:rPr lang="de-DE" sz="2000" kern="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de-DE" sz="2000" kern="0" dirty="0" err="1">
                <a:solidFill>
                  <a:srgbClr val="000000"/>
                </a:solidFill>
                <a:latin typeface="Verdana" pitchFamily="34" charset="0"/>
              </a:rPr>
              <a:t>strength</a:t>
            </a:r>
            <a:r>
              <a:rPr lang="de-DE" sz="2000" kern="0" dirty="0">
                <a:solidFill>
                  <a:srgbClr val="000000"/>
                </a:solidFill>
                <a:latin typeface="Verdana" pitchFamily="34" charset="0"/>
              </a:rPr>
              <a:t> k </a:t>
            </a:r>
            <a:r>
              <a:rPr lang="de-DE" sz="2000" kern="0" dirty="0" err="1">
                <a:solidFill>
                  <a:srgbClr val="000000"/>
                </a:solidFill>
                <a:latin typeface="Verdana" pitchFamily="34" charset="0"/>
              </a:rPr>
              <a:t>and</a:t>
            </a:r>
            <a:r>
              <a:rPr lang="de-DE" sz="2000" kern="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de-DE" sz="2000" kern="0" dirty="0" err="1">
                <a:solidFill>
                  <a:srgbClr val="000000"/>
                </a:solidFill>
                <a:latin typeface="Verdana" pitchFamily="34" charset="0"/>
              </a:rPr>
              <a:t>length</a:t>
            </a:r>
            <a:r>
              <a:rPr lang="de-DE" sz="2000" kern="0" dirty="0">
                <a:solidFill>
                  <a:srgbClr val="000000"/>
                </a:solidFill>
                <a:latin typeface="Verdana" pitchFamily="34" charset="0"/>
              </a:rPr>
              <a:t> 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033770" y="4941210"/>
                <a:ext cx="2437206" cy="133177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de-CH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de-CH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de-CH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de-CH" i="1" dirty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de-CH" i="1" dirty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de-CH" i="1" dirty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de-CH" i="1" dirty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i="1" dirty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de-CH" i="1" dirty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de-CH" i="1" dirty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de-CH" i="1" dirty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de-CH" i="1" dirty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de-CH" i="1" dirty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de-CH" i="1" dirty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de-CH" i="1" dirty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bSup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de-CH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CH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de-CH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de-CH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de-CH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de-CH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de-CH" i="1" dirty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de-CH" i="1" dirty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de-CH" i="1" dirty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de-CH" i="1" dirty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i="1" dirty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de-CH" i="1" dirty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de-CH" i="1" dirty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de-CH" i="1" dirty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de-CH" i="1" dirty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de-CH" i="1" dirty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de-CH" i="1" dirty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de-CH" i="1" dirty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bSup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770" y="4941210"/>
                <a:ext cx="2437206" cy="13317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 bwMode="auto">
              <a:xfrm>
                <a:off x="6299606" y="5390550"/>
                <a:ext cx="1514709" cy="6362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de-CH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𝑘</m:t>
                          </m:r>
                        </m:e>
                        <m:sub>
                          <m:r>
                            <a:rPr lang="de-CH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𝑥</m:t>
                          </m:r>
                        </m:sub>
                      </m:sSub>
                      <m:r>
                        <a:rPr lang="de-CH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de-CH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CH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de-CH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de-CH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de-CH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𝑝</m:t>
                          </m:r>
                        </m:den>
                      </m:f>
                      <m:r>
                        <a:rPr lang="de-CH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⋅</m:t>
                      </m:r>
                      <m:f>
                        <m:fPr>
                          <m:ctrlPr>
                            <a:rPr lang="de-CH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de-CH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CH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de-CH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de-CH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de-CH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2000" dirty="0" smtClean="0">
                  <a:solidFill>
                    <a:srgbClr val="0000FF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99606" y="5390550"/>
                <a:ext cx="1514709" cy="63620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 bwMode="auto">
              <a:xfrm>
                <a:off x="8169270" y="5390393"/>
                <a:ext cx="1514710" cy="6362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de-CH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𝑘</m:t>
                          </m:r>
                        </m:e>
                        <m:sub>
                          <m:r>
                            <a:rPr lang="de-CH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𝑧</m:t>
                          </m:r>
                        </m:sub>
                      </m:sSub>
                      <m:r>
                        <a:rPr lang="de-CH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de-CH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CH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de-CH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de-CH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de-CH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𝑝</m:t>
                          </m:r>
                        </m:den>
                      </m:f>
                      <m:r>
                        <a:rPr lang="de-CH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⋅</m:t>
                      </m:r>
                      <m:f>
                        <m:fPr>
                          <m:ctrlPr>
                            <a:rPr lang="de-CH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de-CH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CH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de-CH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de-CH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de-CH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𝑑𝑧</m:t>
                          </m:r>
                        </m:den>
                      </m:f>
                    </m:oMath>
                  </m:oMathPara>
                </a14:m>
                <a:endParaRPr lang="en-GB" sz="2000" dirty="0" smtClean="0">
                  <a:solidFill>
                    <a:srgbClr val="0000FF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69270" y="5390393"/>
                <a:ext cx="1514710" cy="63620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3711836"/>
      </p:ext>
    </p:extLst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F0D0 cell</a:t>
            </a:r>
            <a:endParaRPr lang="en-GB" dirty="0"/>
          </a:p>
        </p:txBody>
      </p:sp>
      <p:sp>
        <p:nvSpPr>
          <p:cNvPr id="66" name="Rectangle 3"/>
          <p:cNvSpPr>
            <a:spLocks noChangeArrowheads="1"/>
          </p:cNvSpPr>
          <p:nvPr/>
        </p:nvSpPr>
        <p:spPr bwMode="auto">
          <a:xfrm>
            <a:off x="1571625" y="2209800"/>
            <a:ext cx="2559050" cy="609600"/>
          </a:xfrm>
          <a:prstGeom prst="rect">
            <a:avLst/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7" name="Rectangle 4"/>
          <p:cNvSpPr>
            <a:spLocks noChangeArrowheads="1"/>
          </p:cNvSpPr>
          <p:nvPr/>
        </p:nvSpPr>
        <p:spPr bwMode="auto">
          <a:xfrm>
            <a:off x="5946775" y="2209800"/>
            <a:ext cx="2559050" cy="609600"/>
          </a:xfrm>
          <a:prstGeom prst="rect">
            <a:avLst/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250825" y="2209800"/>
            <a:ext cx="825500" cy="609600"/>
          </a:xfrm>
          <a:prstGeom prst="rect">
            <a:avLst/>
          </a:prstGeom>
          <a:solidFill>
            <a:srgbClr val="CC99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9" name="Line 6"/>
          <p:cNvSpPr>
            <a:spLocks noChangeShapeType="1"/>
          </p:cNvSpPr>
          <p:nvPr/>
        </p:nvSpPr>
        <p:spPr bwMode="auto">
          <a:xfrm>
            <a:off x="663575" y="2820988"/>
            <a:ext cx="0" cy="2924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1076325" y="2819400"/>
            <a:ext cx="0" cy="2925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71" name="Line 8"/>
          <p:cNvSpPr>
            <a:spLocks noChangeShapeType="1"/>
          </p:cNvSpPr>
          <p:nvPr/>
        </p:nvSpPr>
        <p:spPr bwMode="auto">
          <a:xfrm>
            <a:off x="1587500" y="2819400"/>
            <a:ext cx="0" cy="890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>
            <a:off x="4130675" y="2819400"/>
            <a:ext cx="0" cy="812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>
            <a:off x="5946775" y="2819400"/>
            <a:ext cx="0" cy="8651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8505825" y="2819400"/>
            <a:ext cx="0" cy="890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>
            <a:off x="250825" y="2819400"/>
            <a:ext cx="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76" name="Rectangle 13"/>
          <p:cNvSpPr>
            <a:spLocks noChangeArrowheads="1"/>
          </p:cNvSpPr>
          <p:nvPr/>
        </p:nvSpPr>
        <p:spPr bwMode="auto">
          <a:xfrm>
            <a:off x="4625975" y="2209800"/>
            <a:ext cx="825500" cy="609600"/>
          </a:xfrm>
          <a:prstGeom prst="rect">
            <a:avLst/>
          </a:prstGeom>
          <a:solidFill>
            <a:srgbClr val="CC99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>
            <a:off x="5038725" y="2192338"/>
            <a:ext cx="0" cy="1243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5451475" y="2819400"/>
            <a:ext cx="0" cy="2925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>
            <a:off x="4625975" y="2819400"/>
            <a:ext cx="0" cy="2925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>
            <a:off x="250825" y="3505200"/>
            <a:ext cx="412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81" name="Line 18"/>
          <p:cNvSpPr>
            <a:spLocks noChangeShapeType="1"/>
          </p:cNvSpPr>
          <p:nvPr/>
        </p:nvSpPr>
        <p:spPr bwMode="auto">
          <a:xfrm>
            <a:off x="663575" y="3505200"/>
            <a:ext cx="412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82" name="Line 19"/>
          <p:cNvSpPr>
            <a:spLocks noChangeShapeType="1"/>
          </p:cNvSpPr>
          <p:nvPr/>
        </p:nvSpPr>
        <p:spPr bwMode="auto">
          <a:xfrm>
            <a:off x="1076325" y="3505200"/>
            <a:ext cx="495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83" name="Line 20"/>
          <p:cNvSpPr>
            <a:spLocks noChangeShapeType="1"/>
          </p:cNvSpPr>
          <p:nvPr/>
        </p:nvSpPr>
        <p:spPr bwMode="auto">
          <a:xfrm>
            <a:off x="4130675" y="3505200"/>
            <a:ext cx="495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84" name="Line 21"/>
          <p:cNvSpPr>
            <a:spLocks noChangeShapeType="1"/>
          </p:cNvSpPr>
          <p:nvPr/>
        </p:nvSpPr>
        <p:spPr bwMode="auto">
          <a:xfrm>
            <a:off x="5451475" y="3505200"/>
            <a:ext cx="495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85" name="Line 22"/>
          <p:cNvSpPr>
            <a:spLocks noChangeShapeType="1"/>
          </p:cNvSpPr>
          <p:nvPr/>
        </p:nvSpPr>
        <p:spPr bwMode="auto">
          <a:xfrm>
            <a:off x="8505825" y="3505200"/>
            <a:ext cx="495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86" name="Rectangle 23"/>
          <p:cNvSpPr>
            <a:spLocks noChangeArrowheads="1"/>
          </p:cNvSpPr>
          <p:nvPr/>
        </p:nvSpPr>
        <p:spPr bwMode="auto">
          <a:xfrm>
            <a:off x="9001125" y="2209800"/>
            <a:ext cx="825500" cy="609600"/>
          </a:xfrm>
          <a:prstGeom prst="rect">
            <a:avLst/>
          </a:prstGeom>
          <a:solidFill>
            <a:srgbClr val="CC99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87" name="Line 24"/>
          <p:cNvSpPr>
            <a:spLocks noChangeShapeType="1"/>
          </p:cNvSpPr>
          <p:nvPr/>
        </p:nvSpPr>
        <p:spPr bwMode="auto">
          <a:xfrm>
            <a:off x="9413875" y="2819400"/>
            <a:ext cx="0" cy="3095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88" name="Line 25"/>
          <p:cNvSpPr>
            <a:spLocks noChangeShapeType="1"/>
          </p:cNvSpPr>
          <p:nvPr/>
        </p:nvSpPr>
        <p:spPr bwMode="auto">
          <a:xfrm>
            <a:off x="9826625" y="2819400"/>
            <a:ext cx="0" cy="835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89" name="Line 26"/>
          <p:cNvSpPr>
            <a:spLocks noChangeShapeType="1"/>
          </p:cNvSpPr>
          <p:nvPr/>
        </p:nvSpPr>
        <p:spPr bwMode="auto">
          <a:xfrm>
            <a:off x="9001125" y="2819400"/>
            <a:ext cx="0" cy="3095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90" name="Line 27"/>
          <p:cNvSpPr>
            <a:spLocks noChangeShapeType="1"/>
          </p:cNvSpPr>
          <p:nvPr/>
        </p:nvSpPr>
        <p:spPr bwMode="auto">
          <a:xfrm>
            <a:off x="9001125" y="3505200"/>
            <a:ext cx="412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91" name="Line 28"/>
          <p:cNvSpPr>
            <a:spLocks noChangeShapeType="1"/>
          </p:cNvSpPr>
          <p:nvPr/>
        </p:nvSpPr>
        <p:spPr bwMode="auto">
          <a:xfrm>
            <a:off x="9413875" y="3505200"/>
            <a:ext cx="412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92" name="Line 32"/>
          <p:cNvSpPr>
            <a:spLocks noChangeShapeType="1"/>
          </p:cNvSpPr>
          <p:nvPr/>
        </p:nvSpPr>
        <p:spPr bwMode="auto">
          <a:xfrm>
            <a:off x="4543425" y="3505200"/>
            <a:ext cx="9080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93" name="Line 33"/>
          <p:cNvSpPr>
            <a:spLocks noChangeShapeType="1"/>
          </p:cNvSpPr>
          <p:nvPr/>
        </p:nvSpPr>
        <p:spPr bwMode="auto">
          <a:xfrm flipV="1">
            <a:off x="663575" y="1676400"/>
            <a:ext cx="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94" name="Line 34"/>
          <p:cNvSpPr>
            <a:spLocks noChangeShapeType="1"/>
          </p:cNvSpPr>
          <p:nvPr/>
        </p:nvSpPr>
        <p:spPr bwMode="auto">
          <a:xfrm flipV="1">
            <a:off x="9413875" y="1676400"/>
            <a:ext cx="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95" name="Line 35"/>
          <p:cNvSpPr>
            <a:spLocks noChangeShapeType="1"/>
          </p:cNvSpPr>
          <p:nvPr/>
        </p:nvSpPr>
        <p:spPr bwMode="auto">
          <a:xfrm>
            <a:off x="171450" y="2514600"/>
            <a:ext cx="97345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96" name="Line 36"/>
          <p:cNvSpPr>
            <a:spLocks noChangeShapeType="1"/>
          </p:cNvSpPr>
          <p:nvPr/>
        </p:nvSpPr>
        <p:spPr bwMode="auto">
          <a:xfrm>
            <a:off x="5946775" y="3505200"/>
            <a:ext cx="25590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97" name="Text Box 37"/>
          <p:cNvSpPr txBox="1">
            <a:spLocks noChangeArrowheads="1"/>
          </p:cNvSpPr>
          <p:nvPr/>
        </p:nvSpPr>
        <p:spPr bwMode="auto">
          <a:xfrm>
            <a:off x="498474" y="1104900"/>
            <a:ext cx="2222215" cy="50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rIns="3600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QF </a:t>
            </a:r>
          </a:p>
          <a:p>
            <a:pPr marL="0" marR="0" lvl="0" indent="0" defTabSz="914400" eaLnBrk="1" fontAlgn="auto" latinLnBrk="0" hangingPunct="1">
              <a:lnSpc>
                <a:spcPts val="1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horizontal </a:t>
            </a:r>
            <a:r>
              <a:rPr kumimoji="0" lang="fr-CH" sz="16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focusing</a:t>
            </a:r>
            <a:endParaRPr kumimoji="0" lang="en-GB" sz="16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8" name="Text Box 38"/>
          <p:cNvSpPr txBox="1">
            <a:spLocks noChangeArrowheads="1"/>
          </p:cNvSpPr>
          <p:nvPr/>
        </p:nvSpPr>
        <p:spPr bwMode="auto">
          <a:xfrm>
            <a:off x="4681538" y="1104900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QD</a:t>
            </a: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9" name="Text Box 39"/>
          <p:cNvSpPr txBox="1">
            <a:spLocks noChangeArrowheads="1"/>
          </p:cNvSpPr>
          <p:nvPr/>
        </p:nvSpPr>
        <p:spPr bwMode="auto">
          <a:xfrm>
            <a:off x="8836025" y="1104900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QF</a:t>
            </a: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0" name="Text Box 40"/>
          <p:cNvSpPr txBox="1">
            <a:spLocks noChangeArrowheads="1"/>
          </p:cNvSpPr>
          <p:nvPr/>
        </p:nvSpPr>
        <p:spPr bwMode="auto">
          <a:xfrm>
            <a:off x="2644775" y="1104900"/>
            <a:ext cx="1403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Dipol</a:t>
            </a: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1" name="Text Box 41"/>
          <p:cNvSpPr txBox="1">
            <a:spLocks noChangeArrowheads="1"/>
          </p:cNvSpPr>
          <p:nvPr/>
        </p:nvSpPr>
        <p:spPr bwMode="auto">
          <a:xfrm>
            <a:off x="6524625" y="1104900"/>
            <a:ext cx="1403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Dipol</a:t>
            </a: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2" name="Line 42"/>
          <p:cNvSpPr>
            <a:spLocks noChangeShapeType="1"/>
          </p:cNvSpPr>
          <p:nvPr/>
        </p:nvSpPr>
        <p:spPr bwMode="auto">
          <a:xfrm>
            <a:off x="663575" y="1828800"/>
            <a:ext cx="87503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03" name="Text Box 43"/>
          <p:cNvSpPr txBox="1">
            <a:spLocks noChangeArrowheads="1"/>
          </p:cNvSpPr>
          <p:nvPr/>
        </p:nvSpPr>
        <p:spPr bwMode="auto">
          <a:xfrm>
            <a:off x="4378325" y="1676400"/>
            <a:ext cx="1568450" cy="366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F0D0 Zelle</a:t>
            </a: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4" name="Text Box 44"/>
          <p:cNvSpPr txBox="1">
            <a:spLocks noChangeArrowheads="1"/>
          </p:cNvSpPr>
          <p:nvPr/>
        </p:nvSpPr>
        <p:spPr bwMode="auto">
          <a:xfrm>
            <a:off x="542925" y="6172200"/>
            <a:ext cx="825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MQ</a:t>
            </a:r>
            <a:r>
              <a:rPr kumimoji="0" lang="fr-CH" sz="1800" b="1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</a:t>
            </a: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5" name="Text Box 46"/>
          <p:cNvSpPr txBox="1">
            <a:spLocks noChangeArrowheads="1"/>
          </p:cNvSpPr>
          <p:nvPr/>
        </p:nvSpPr>
        <p:spPr bwMode="auto">
          <a:xfrm>
            <a:off x="8767763" y="6181725"/>
            <a:ext cx="825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MQ</a:t>
            </a:r>
            <a:r>
              <a:rPr kumimoji="0" lang="fr-CH" sz="1800" b="1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</a:t>
            </a: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6" name="Text Box 47"/>
          <p:cNvSpPr txBox="1">
            <a:spLocks noChangeArrowheads="1"/>
          </p:cNvSpPr>
          <p:nvPr/>
        </p:nvSpPr>
        <p:spPr bwMode="auto">
          <a:xfrm>
            <a:off x="5129213" y="6181725"/>
            <a:ext cx="825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MQ</a:t>
            </a:r>
            <a:r>
              <a:rPr kumimoji="0" lang="fr-CH" sz="1800" b="1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</a:t>
            </a: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7" name="Text Box 48"/>
          <p:cNvSpPr txBox="1">
            <a:spLocks noChangeArrowheads="1"/>
          </p:cNvSpPr>
          <p:nvPr/>
        </p:nvSpPr>
        <p:spPr bwMode="auto">
          <a:xfrm>
            <a:off x="2425700" y="6181725"/>
            <a:ext cx="825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</a:t>
            </a:r>
            <a:r>
              <a:rPr kumimoji="0" lang="fr-CH" sz="1800" b="1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</a:t>
            </a: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8" name="Text Box 49"/>
          <p:cNvSpPr txBox="1">
            <a:spLocks noChangeArrowheads="1"/>
          </p:cNvSpPr>
          <p:nvPr/>
        </p:nvSpPr>
        <p:spPr bwMode="auto">
          <a:xfrm>
            <a:off x="6996113" y="6181725"/>
            <a:ext cx="825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</a:t>
            </a:r>
            <a:r>
              <a:rPr kumimoji="0" lang="fr-CH" sz="1800" b="1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</a:t>
            </a: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9" name="Line 57"/>
          <p:cNvSpPr>
            <a:spLocks noChangeShapeType="1"/>
          </p:cNvSpPr>
          <p:nvPr/>
        </p:nvSpPr>
        <p:spPr bwMode="auto">
          <a:xfrm>
            <a:off x="274638" y="4089400"/>
            <a:ext cx="0" cy="21288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10" name="Line 58"/>
          <p:cNvSpPr>
            <a:spLocks noChangeShapeType="1"/>
          </p:cNvSpPr>
          <p:nvPr/>
        </p:nvSpPr>
        <p:spPr bwMode="auto">
          <a:xfrm flipH="1">
            <a:off x="276225" y="5535613"/>
            <a:ext cx="96297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11" name="Line 59"/>
          <p:cNvSpPr>
            <a:spLocks noChangeShapeType="1"/>
          </p:cNvSpPr>
          <p:nvPr/>
        </p:nvSpPr>
        <p:spPr bwMode="auto">
          <a:xfrm flipH="1">
            <a:off x="288925" y="4975225"/>
            <a:ext cx="80645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12" name="Line 60"/>
          <p:cNvSpPr>
            <a:spLocks noChangeShapeType="1"/>
          </p:cNvSpPr>
          <p:nvPr/>
        </p:nvSpPr>
        <p:spPr bwMode="auto">
          <a:xfrm flipH="1">
            <a:off x="1089025" y="5545138"/>
            <a:ext cx="3503613" cy="47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13" name="Line 61"/>
          <p:cNvSpPr>
            <a:spLocks noChangeShapeType="1"/>
          </p:cNvSpPr>
          <p:nvPr/>
        </p:nvSpPr>
        <p:spPr bwMode="auto">
          <a:xfrm flipH="1">
            <a:off x="4645025" y="6099175"/>
            <a:ext cx="804863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14" name="Line 62"/>
          <p:cNvSpPr>
            <a:spLocks noChangeShapeType="1"/>
          </p:cNvSpPr>
          <p:nvPr/>
        </p:nvSpPr>
        <p:spPr bwMode="auto">
          <a:xfrm flipH="1" flipV="1">
            <a:off x="1084263" y="4981575"/>
            <a:ext cx="0" cy="577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15" name="Line 63"/>
          <p:cNvSpPr>
            <a:spLocks noChangeShapeType="1"/>
          </p:cNvSpPr>
          <p:nvPr/>
        </p:nvSpPr>
        <p:spPr bwMode="auto">
          <a:xfrm flipH="1" flipV="1">
            <a:off x="4624388" y="5538788"/>
            <a:ext cx="0" cy="577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16" name="Line 64"/>
          <p:cNvSpPr>
            <a:spLocks noChangeShapeType="1"/>
          </p:cNvSpPr>
          <p:nvPr/>
        </p:nvSpPr>
        <p:spPr bwMode="auto">
          <a:xfrm flipH="1" flipV="1">
            <a:off x="5438775" y="5538788"/>
            <a:ext cx="0" cy="577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17" name="Line 65"/>
          <p:cNvSpPr>
            <a:spLocks noChangeShapeType="1"/>
          </p:cNvSpPr>
          <p:nvPr/>
        </p:nvSpPr>
        <p:spPr bwMode="auto">
          <a:xfrm flipH="1">
            <a:off x="5418138" y="5538788"/>
            <a:ext cx="3571875" cy="63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18" name="Line 66"/>
          <p:cNvSpPr>
            <a:spLocks noChangeShapeType="1"/>
          </p:cNvSpPr>
          <p:nvPr/>
        </p:nvSpPr>
        <p:spPr bwMode="auto">
          <a:xfrm flipH="1" flipV="1">
            <a:off x="9767888" y="5545138"/>
            <a:ext cx="920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19" name="Line 67"/>
          <p:cNvSpPr>
            <a:spLocks noChangeShapeType="1"/>
          </p:cNvSpPr>
          <p:nvPr/>
        </p:nvSpPr>
        <p:spPr bwMode="auto">
          <a:xfrm flipH="1" flipV="1">
            <a:off x="279400" y="4967288"/>
            <a:ext cx="0" cy="577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20" name="Line 68"/>
          <p:cNvSpPr>
            <a:spLocks noChangeShapeType="1"/>
          </p:cNvSpPr>
          <p:nvPr/>
        </p:nvSpPr>
        <p:spPr bwMode="auto">
          <a:xfrm flipH="1">
            <a:off x="85725" y="5545138"/>
            <a:ext cx="184150" cy="1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21" name="Line 69"/>
          <p:cNvSpPr>
            <a:spLocks noChangeShapeType="1"/>
          </p:cNvSpPr>
          <p:nvPr/>
        </p:nvSpPr>
        <p:spPr bwMode="auto">
          <a:xfrm flipH="1">
            <a:off x="9023350" y="4972050"/>
            <a:ext cx="741363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22" name="Line 70"/>
          <p:cNvSpPr>
            <a:spLocks noChangeShapeType="1"/>
          </p:cNvSpPr>
          <p:nvPr/>
        </p:nvSpPr>
        <p:spPr bwMode="auto">
          <a:xfrm flipH="1" flipV="1">
            <a:off x="9769475" y="4965700"/>
            <a:ext cx="0" cy="577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23" name="Line 71"/>
          <p:cNvSpPr>
            <a:spLocks noChangeShapeType="1"/>
          </p:cNvSpPr>
          <p:nvPr/>
        </p:nvSpPr>
        <p:spPr bwMode="auto">
          <a:xfrm flipH="1" flipV="1">
            <a:off x="9005888" y="4957763"/>
            <a:ext cx="0" cy="577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24" name="Text Box 72"/>
          <p:cNvSpPr txBox="1">
            <a:spLocks noChangeArrowheads="1"/>
          </p:cNvSpPr>
          <p:nvPr/>
        </p:nvSpPr>
        <p:spPr bwMode="auto">
          <a:xfrm>
            <a:off x="374650" y="4065588"/>
            <a:ext cx="868363" cy="3762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k(s)</a:t>
            </a: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5" name="Text Box 74"/>
          <p:cNvSpPr txBox="1">
            <a:spLocks noChangeArrowheads="1"/>
          </p:cNvSpPr>
          <p:nvPr/>
        </p:nvSpPr>
        <p:spPr bwMode="auto">
          <a:xfrm>
            <a:off x="4365625" y="6196013"/>
            <a:ext cx="825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MQ</a:t>
            </a:r>
            <a:r>
              <a:rPr kumimoji="0" lang="fr-CH" sz="1800" b="1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</a:t>
            </a: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ectangle 125"/>
              <p:cNvSpPr/>
              <p:nvPr/>
            </p:nvSpPr>
            <p:spPr>
              <a:xfrm>
                <a:off x="1847225" y="3884613"/>
                <a:ext cx="5790881" cy="1242007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de-CH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de-CH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de-CH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de-CH" sz="2000" i="1" dirty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de-CH" sz="2000" i="1" dirty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de-CH" sz="2000" i="1" dirty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de-CH" sz="2000" i="1" dirty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000" i="1" dirty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de-CH" sz="2000" i="1" dirty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de-CH" sz="2000" i="1" dirty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de-CH" sz="2000" i="1" dirty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de-CH" sz="2000" i="1" dirty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de-CH" sz="2000" i="1" dirty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de-CH" sz="2000" i="1" dirty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de-CH" sz="2000" i="1" dirty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bSup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de-CH" sz="20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CH" sz="20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de-CH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CH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de-CH" sz="2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de-CH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de-CH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de-CH" sz="2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de-CH" sz="2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de-CH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CH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de-CH" sz="2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de-CH" sz="2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de-CH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CH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de-CH" sz="2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de-CH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de-CH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de-CH" sz="2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de-CH" sz="2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de-CH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CH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de-CH" sz="2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de-CH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de-CH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de-CH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 dirty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de-CH" sz="2000" i="1" dirty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de-CH" sz="2000" i="1" dirty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de-CH" sz="2000" i="1" dirty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de-CH" sz="2000" i="1" dirty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000" i="1" dirty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de-CH" sz="2000" i="1" dirty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de-CH" sz="2000" i="1" dirty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de-CH" sz="2000" i="1" dirty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de-CH" sz="2000" i="1" dirty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de-CH" sz="2000" i="1" dirty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de-CH" sz="2000" i="1" dirty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de-CH" sz="2000" i="1" dirty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bSup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26" name="Rectangle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225" y="3884613"/>
                <a:ext cx="5790881" cy="124200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04151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156"/>
          <p:cNvSpPr/>
          <p:nvPr/>
        </p:nvSpPr>
        <p:spPr>
          <a:xfrm>
            <a:off x="128330" y="2692755"/>
            <a:ext cx="9695929" cy="17631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55" name="Rectangle 154"/>
          <p:cNvSpPr/>
          <p:nvPr/>
        </p:nvSpPr>
        <p:spPr>
          <a:xfrm>
            <a:off x="128330" y="967881"/>
            <a:ext cx="9695929" cy="158480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Quadrupole and Dipole kicks</a:t>
            </a:r>
            <a:endParaRPr lang="en-GB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474350" y="1780439"/>
            <a:ext cx="85344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846" b="1" dirty="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7654019" y="908650"/>
            <a:ext cx="21702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dirty="0" smtClean="0">
                <a:solidFill>
                  <a:srgbClr val="000000"/>
                </a:solidFill>
                <a:cs typeface="Arial" charset="0"/>
              </a:rPr>
              <a:t>Nominal trajectory (ideal orbit = closed orbit)</a:t>
            </a:r>
            <a:endParaRPr lang="en-GB" sz="1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3292437" y="2917515"/>
            <a:ext cx="504092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GB" sz="1846" b="1" dirty="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>
            <a:off x="3298298" y="3096392"/>
            <a:ext cx="504092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GB" sz="1846" b="1" dirty="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3656820" y="2646418"/>
            <a:ext cx="0" cy="27109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46" b="1" i="0" u="none" strike="noStrike" kern="0" cap="none" spc="0" normalizeH="0" baseline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  <a:cs typeface="Arial" charset="0"/>
            </a:endParaRPr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 flipV="1">
            <a:off x="3656820" y="3098489"/>
            <a:ext cx="0" cy="310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46" b="1" i="0" u="none" strike="noStrike" kern="0" cap="none" spc="0" normalizeH="0" baseline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  <a:cs typeface="Arial" charset="0"/>
            </a:endParaRPr>
          </a:p>
        </p:txBody>
      </p:sp>
      <p:sp>
        <p:nvSpPr>
          <p:cNvPr id="36" name="Oval 8"/>
          <p:cNvSpPr>
            <a:spLocks noChangeArrowheads="1"/>
          </p:cNvSpPr>
          <p:nvPr/>
        </p:nvSpPr>
        <p:spPr bwMode="auto">
          <a:xfrm>
            <a:off x="936626" y="1127552"/>
            <a:ext cx="171340" cy="1288586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GB" dirty="0">
              <a:solidFill>
                <a:srgbClr val="3333CC"/>
              </a:solidFill>
            </a:endParaRPr>
          </a:p>
        </p:txBody>
      </p:sp>
      <p:grpSp>
        <p:nvGrpSpPr>
          <p:cNvPr id="37" name="Group 29"/>
          <p:cNvGrpSpPr>
            <a:grpSpLocks/>
          </p:cNvGrpSpPr>
          <p:nvPr/>
        </p:nvGrpSpPr>
        <p:grpSpPr bwMode="auto">
          <a:xfrm>
            <a:off x="2215957" y="1128252"/>
            <a:ext cx="298643" cy="1280714"/>
            <a:chOff x="1568" y="1297"/>
            <a:chExt cx="345" cy="1627"/>
          </a:xfrm>
        </p:grpSpPr>
        <p:sp>
          <p:nvSpPr>
            <p:cNvPr id="38" name="Line 30"/>
            <p:cNvSpPr>
              <a:spLocks noChangeShapeType="1"/>
            </p:cNvSpPr>
            <p:nvPr/>
          </p:nvSpPr>
          <p:spPr bwMode="auto">
            <a:xfrm>
              <a:off x="1741" y="1297"/>
              <a:ext cx="1" cy="16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en-GB" dirty="0">
                <a:solidFill>
                  <a:srgbClr val="3333CC"/>
                </a:solidFill>
              </a:endParaRPr>
            </a:p>
          </p:txBody>
        </p:sp>
        <p:grpSp>
          <p:nvGrpSpPr>
            <p:cNvPr id="39" name="Group 31"/>
            <p:cNvGrpSpPr>
              <a:grpSpLocks/>
            </p:cNvGrpSpPr>
            <p:nvPr/>
          </p:nvGrpSpPr>
          <p:grpSpPr bwMode="auto">
            <a:xfrm flipH="1">
              <a:off x="1636" y="1305"/>
              <a:ext cx="277" cy="1619"/>
              <a:chOff x="1600" y="1305"/>
              <a:chExt cx="277" cy="1619"/>
            </a:xfrm>
          </p:grpSpPr>
          <p:sp>
            <p:nvSpPr>
              <p:cNvPr id="44" name="Line 32"/>
              <p:cNvSpPr>
                <a:spLocks noChangeShapeType="1"/>
              </p:cNvSpPr>
              <p:nvPr/>
            </p:nvSpPr>
            <p:spPr bwMode="auto">
              <a:xfrm flipV="1">
                <a:off x="1600" y="1305"/>
                <a:ext cx="277" cy="3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45" name="Line 33"/>
              <p:cNvSpPr>
                <a:spLocks noChangeShapeType="1"/>
              </p:cNvSpPr>
              <p:nvPr/>
            </p:nvSpPr>
            <p:spPr bwMode="auto">
              <a:xfrm>
                <a:off x="1603" y="2924"/>
                <a:ext cx="268" cy="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46" name="Arc 34"/>
              <p:cNvSpPr>
                <a:spLocks/>
              </p:cNvSpPr>
              <p:nvPr/>
            </p:nvSpPr>
            <p:spPr bwMode="auto">
              <a:xfrm>
                <a:off x="1600" y="1316"/>
                <a:ext cx="132" cy="160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0"/>
                  <a:gd name="T2" fmla="*/ 648 w 21600"/>
                  <a:gd name="T3" fmla="*/ 43190 h 43190"/>
                  <a:gd name="T4" fmla="*/ 0 w 21600"/>
                  <a:gd name="T5" fmla="*/ 21600 h 43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</a:path>
                  <a:path w="21600" h="4319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solidFill>
                    <a:srgbClr val="3333CC"/>
                  </a:solidFill>
                </a:endParaRPr>
              </a:p>
            </p:txBody>
          </p:sp>
        </p:grpSp>
        <p:grpSp>
          <p:nvGrpSpPr>
            <p:cNvPr id="40" name="Group 35"/>
            <p:cNvGrpSpPr>
              <a:grpSpLocks/>
            </p:cNvGrpSpPr>
            <p:nvPr/>
          </p:nvGrpSpPr>
          <p:grpSpPr bwMode="auto">
            <a:xfrm>
              <a:off x="1568" y="1305"/>
              <a:ext cx="277" cy="1619"/>
              <a:chOff x="1600" y="1305"/>
              <a:chExt cx="277" cy="1619"/>
            </a:xfrm>
          </p:grpSpPr>
          <p:sp>
            <p:nvSpPr>
              <p:cNvPr id="41" name="Line 36"/>
              <p:cNvSpPr>
                <a:spLocks noChangeShapeType="1"/>
              </p:cNvSpPr>
              <p:nvPr/>
            </p:nvSpPr>
            <p:spPr bwMode="auto">
              <a:xfrm flipV="1">
                <a:off x="1600" y="1305"/>
                <a:ext cx="277" cy="3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42" name="Line 37"/>
              <p:cNvSpPr>
                <a:spLocks noChangeShapeType="1"/>
              </p:cNvSpPr>
              <p:nvPr/>
            </p:nvSpPr>
            <p:spPr bwMode="auto">
              <a:xfrm>
                <a:off x="1603" y="2924"/>
                <a:ext cx="268" cy="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43" name="Arc 38"/>
              <p:cNvSpPr>
                <a:spLocks/>
              </p:cNvSpPr>
              <p:nvPr/>
            </p:nvSpPr>
            <p:spPr bwMode="auto">
              <a:xfrm>
                <a:off x="1600" y="1316"/>
                <a:ext cx="132" cy="160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0"/>
                  <a:gd name="T2" fmla="*/ 648 w 21600"/>
                  <a:gd name="T3" fmla="*/ 43190 h 43190"/>
                  <a:gd name="T4" fmla="*/ 0 w 21600"/>
                  <a:gd name="T5" fmla="*/ 21600 h 43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</a:path>
                  <a:path w="21600" h="4319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solidFill>
                    <a:srgbClr val="3333CC"/>
                  </a:solidFill>
                </a:endParaRPr>
              </a:p>
            </p:txBody>
          </p:sp>
        </p:grpSp>
      </p:grpSp>
      <p:sp>
        <p:nvSpPr>
          <p:cNvPr id="47" name="Oval 8"/>
          <p:cNvSpPr>
            <a:spLocks noChangeArrowheads="1"/>
          </p:cNvSpPr>
          <p:nvPr/>
        </p:nvSpPr>
        <p:spPr bwMode="auto">
          <a:xfrm>
            <a:off x="3447036" y="1124680"/>
            <a:ext cx="171340" cy="1288586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GB" dirty="0">
              <a:solidFill>
                <a:srgbClr val="3333CC"/>
              </a:solidFill>
            </a:endParaRPr>
          </a:p>
        </p:txBody>
      </p:sp>
      <p:grpSp>
        <p:nvGrpSpPr>
          <p:cNvPr id="48" name="Group 29"/>
          <p:cNvGrpSpPr>
            <a:grpSpLocks/>
          </p:cNvGrpSpPr>
          <p:nvPr/>
        </p:nvGrpSpPr>
        <p:grpSpPr bwMode="auto">
          <a:xfrm>
            <a:off x="4726367" y="1125380"/>
            <a:ext cx="298643" cy="1280714"/>
            <a:chOff x="1568" y="1297"/>
            <a:chExt cx="345" cy="1627"/>
          </a:xfrm>
        </p:grpSpPr>
        <p:sp>
          <p:nvSpPr>
            <p:cNvPr id="49" name="Line 30"/>
            <p:cNvSpPr>
              <a:spLocks noChangeShapeType="1"/>
            </p:cNvSpPr>
            <p:nvPr/>
          </p:nvSpPr>
          <p:spPr bwMode="auto">
            <a:xfrm>
              <a:off x="1741" y="1297"/>
              <a:ext cx="1" cy="16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en-GB" dirty="0">
                <a:solidFill>
                  <a:srgbClr val="3333CC"/>
                </a:solidFill>
              </a:endParaRPr>
            </a:p>
          </p:txBody>
        </p:sp>
        <p:grpSp>
          <p:nvGrpSpPr>
            <p:cNvPr id="50" name="Group 31"/>
            <p:cNvGrpSpPr>
              <a:grpSpLocks/>
            </p:cNvGrpSpPr>
            <p:nvPr/>
          </p:nvGrpSpPr>
          <p:grpSpPr bwMode="auto">
            <a:xfrm flipH="1">
              <a:off x="1636" y="1305"/>
              <a:ext cx="277" cy="1619"/>
              <a:chOff x="1600" y="1305"/>
              <a:chExt cx="277" cy="1619"/>
            </a:xfrm>
          </p:grpSpPr>
          <p:sp>
            <p:nvSpPr>
              <p:cNvPr id="55" name="Line 32"/>
              <p:cNvSpPr>
                <a:spLocks noChangeShapeType="1"/>
              </p:cNvSpPr>
              <p:nvPr/>
            </p:nvSpPr>
            <p:spPr bwMode="auto">
              <a:xfrm flipV="1">
                <a:off x="1600" y="1305"/>
                <a:ext cx="277" cy="3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56" name="Line 33"/>
              <p:cNvSpPr>
                <a:spLocks noChangeShapeType="1"/>
              </p:cNvSpPr>
              <p:nvPr/>
            </p:nvSpPr>
            <p:spPr bwMode="auto">
              <a:xfrm>
                <a:off x="1603" y="2924"/>
                <a:ext cx="268" cy="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57" name="Arc 34"/>
              <p:cNvSpPr>
                <a:spLocks/>
              </p:cNvSpPr>
              <p:nvPr/>
            </p:nvSpPr>
            <p:spPr bwMode="auto">
              <a:xfrm>
                <a:off x="1600" y="1316"/>
                <a:ext cx="132" cy="160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0"/>
                  <a:gd name="T2" fmla="*/ 648 w 21600"/>
                  <a:gd name="T3" fmla="*/ 43190 h 43190"/>
                  <a:gd name="T4" fmla="*/ 0 w 21600"/>
                  <a:gd name="T5" fmla="*/ 21600 h 43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</a:path>
                  <a:path w="21600" h="4319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solidFill>
                    <a:srgbClr val="3333CC"/>
                  </a:solidFill>
                </a:endParaRPr>
              </a:p>
            </p:txBody>
          </p:sp>
        </p:grpSp>
        <p:grpSp>
          <p:nvGrpSpPr>
            <p:cNvPr id="51" name="Group 35"/>
            <p:cNvGrpSpPr>
              <a:grpSpLocks/>
            </p:cNvGrpSpPr>
            <p:nvPr/>
          </p:nvGrpSpPr>
          <p:grpSpPr bwMode="auto">
            <a:xfrm>
              <a:off x="1568" y="1305"/>
              <a:ext cx="277" cy="1619"/>
              <a:chOff x="1600" y="1305"/>
              <a:chExt cx="277" cy="1619"/>
            </a:xfrm>
          </p:grpSpPr>
          <p:sp>
            <p:nvSpPr>
              <p:cNvPr id="52" name="Line 36"/>
              <p:cNvSpPr>
                <a:spLocks noChangeShapeType="1"/>
              </p:cNvSpPr>
              <p:nvPr/>
            </p:nvSpPr>
            <p:spPr bwMode="auto">
              <a:xfrm flipV="1">
                <a:off x="1600" y="1305"/>
                <a:ext cx="277" cy="3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53" name="Line 37"/>
              <p:cNvSpPr>
                <a:spLocks noChangeShapeType="1"/>
              </p:cNvSpPr>
              <p:nvPr/>
            </p:nvSpPr>
            <p:spPr bwMode="auto">
              <a:xfrm>
                <a:off x="1603" y="2924"/>
                <a:ext cx="268" cy="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54" name="Arc 38"/>
              <p:cNvSpPr>
                <a:spLocks/>
              </p:cNvSpPr>
              <p:nvPr/>
            </p:nvSpPr>
            <p:spPr bwMode="auto">
              <a:xfrm>
                <a:off x="1600" y="1316"/>
                <a:ext cx="132" cy="160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0"/>
                  <a:gd name="T2" fmla="*/ 648 w 21600"/>
                  <a:gd name="T3" fmla="*/ 43190 h 43190"/>
                  <a:gd name="T4" fmla="*/ 0 w 21600"/>
                  <a:gd name="T5" fmla="*/ 21600 h 43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</a:path>
                  <a:path w="21600" h="4319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solidFill>
                    <a:srgbClr val="3333CC"/>
                  </a:solidFill>
                </a:endParaRPr>
              </a:p>
            </p:txBody>
          </p:sp>
        </p:grpSp>
      </p:grpSp>
      <p:sp>
        <p:nvSpPr>
          <p:cNvPr id="58" name="Oval 8"/>
          <p:cNvSpPr>
            <a:spLocks noChangeArrowheads="1"/>
          </p:cNvSpPr>
          <p:nvPr/>
        </p:nvSpPr>
        <p:spPr bwMode="auto">
          <a:xfrm>
            <a:off x="5895376" y="1124680"/>
            <a:ext cx="171340" cy="1288586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GB" dirty="0">
              <a:solidFill>
                <a:srgbClr val="3333CC"/>
              </a:solidFill>
            </a:endParaRPr>
          </a:p>
        </p:txBody>
      </p:sp>
      <p:grpSp>
        <p:nvGrpSpPr>
          <p:cNvPr id="59" name="Group 29"/>
          <p:cNvGrpSpPr>
            <a:grpSpLocks/>
          </p:cNvGrpSpPr>
          <p:nvPr/>
        </p:nvGrpSpPr>
        <p:grpSpPr bwMode="auto">
          <a:xfrm>
            <a:off x="7174707" y="1125380"/>
            <a:ext cx="298643" cy="1280714"/>
            <a:chOff x="1568" y="1297"/>
            <a:chExt cx="345" cy="1627"/>
          </a:xfrm>
        </p:grpSpPr>
        <p:sp>
          <p:nvSpPr>
            <p:cNvPr id="60" name="Line 30"/>
            <p:cNvSpPr>
              <a:spLocks noChangeShapeType="1"/>
            </p:cNvSpPr>
            <p:nvPr/>
          </p:nvSpPr>
          <p:spPr bwMode="auto">
            <a:xfrm>
              <a:off x="1741" y="1297"/>
              <a:ext cx="1" cy="16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en-GB" dirty="0">
                <a:solidFill>
                  <a:srgbClr val="3333CC"/>
                </a:solidFill>
              </a:endParaRPr>
            </a:p>
          </p:txBody>
        </p:sp>
        <p:grpSp>
          <p:nvGrpSpPr>
            <p:cNvPr id="61" name="Group 31"/>
            <p:cNvGrpSpPr>
              <a:grpSpLocks/>
            </p:cNvGrpSpPr>
            <p:nvPr/>
          </p:nvGrpSpPr>
          <p:grpSpPr bwMode="auto">
            <a:xfrm flipH="1">
              <a:off x="1636" y="1305"/>
              <a:ext cx="277" cy="1619"/>
              <a:chOff x="1600" y="1305"/>
              <a:chExt cx="277" cy="1619"/>
            </a:xfrm>
          </p:grpSpPr>
          <p:sp>
            <p:nvSpPr>
              <p:cNvPr id="66" name="Line 32"/>
              <p:cNvSpPr>
                <a:spLocks noChangeShapeType="1"/>
              </p:cNvSpPr>
              <p:nvPr/>
            </p:nvSpPr>
            <p:spPr bwMode="auto">
              <a:xfrm flipV="1">
                <a:off x="1600" y="1305"/>
                <a:ext cx="277" cy="3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67" name="Line 33"/>
              <p:cNvSpPr>
                <a:spLocks noChangeShapeType="1"/>
              </p:cNvSpPr>
              <p:nvPr/>
            </p:nvSpPr>
            <p:spPr bwMode="auto">
              <a:xfrm>
                <a:off x="1603" y="2924"/>
                <a:ext cx="268" cy="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68" name="Arc 34"/>
              <p:cNvSpPr>
                <a:spLocks/>
              </p:cNvSpPr>
              <p:nvPr/>
            </p:nvSpPr>
            <p:spPr bwMode="auto">
              <a:xfrm>
                <a:off x="1600" y="1316"/>
                <a:ext cx="132" cy="160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0"/>
                  <a:gd name="T2" fmla="*/ 648 w 21600"/>
                  <a:gd name="T3" fmla="*/ 43190 h 43190"/>
                  <a:gd name="T4" fmla="*/ 0 w 21600"/>
                  <a:gd name="T5" fmla="*/ 21600 h 43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</a:path>
                  <a:path w="21600" h="4319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solidFill>
                    <a:srgbClr val="3333CC"/>
                  </a:solidFill>
                </a:endParaRPr>
              </a:p>
            </p:txBody>
          </p:sp>
        </p:grpSp>
        <p:grpSp>
          <p:nvGrpSpPr>
            <p:cNvPr id="62" name="Group 35"/>
            <p:cNvGrpSpPr>
              <a:grpSpLocks/>
            </p:cNvGrpSpPr>
            <p:nvPr/>
          </p:nvGrpSpPr>
          <p:grpSpPr bwMode="auto">
            <a:xfrm>
              <a:off x="1568" y="1305"/>
              <a:ext cx="277" cy="1619"/>
              <a:chOff x="1600" y="1305"/>
              <a:chExt cx="277" cy="1619"/>
            </a:xfrm>
          </p:grpSpPr>
          <p:sp>
            <p:nvSpPr>
              <p:cNvPr id="63" name="Line 36"/>
              <p:cNvSpPr>
                <a:spLocks noChangeShapeType="1"/>
              </p:cNvSpPr>
              <p:nvPr/>
            </p:nvSpPr>
            <p:spPr bwMode="auto">
              <a:xfrm flipV="1">
                <a:off x="1600" y="1305"/>
                <a:ext cx="277" cy="3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64" name="Line 37"/>
              <p:cNvSpPr>
                <a:spLocks noChangeShapeType="1"/>
              </p:cNvSpPr>
              <p:nvPr/>
            </p:nvSpPr>
            <p:spPr bwMode="auto">
              <a:xfrm>
                <a:off x="1603" y="2924"/>
                <a:ext cx="268" cy="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65" name="Arc 38"/>
              <p:cNvSpPr>
                <a:spLocks/>
              </p:cNvSpPr>
              <p:nvPr/>
            </p:nvSpPr>
            <p:spPr bwMode="auto">
              <a:xfrm>
                <a:off x="1600" y="1316"/>
                <a:ext cx="132" cy="160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0"/>
                  <a:gd name="T2" fmla="*/ 648 w 21600"/>
                  <a:gd name="T3" fmla="*/ 43190 h 43190"/>
                  <a:gd name="T4" fmla="*/ 0 w 21600"/>
                  <a:gd name="T5" fmla="*/ 21600 h 43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</a:path>
                  <a:path w="21600" h="4319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solidFill>
                    <a:srgbClr val="3333CC"/>
                  </a:solidFill>
                </a:endParaRPr>
              </a:p>
            </p:txBody>
          </p:sp>
        </p:grpSp>
      </p:grpSp>
      <p:sp>
        <p:nvSpPr>
          <p:cNvPr id="69" name="Line 4"/>
          <p:cNvSpPr>
            <a:spLocks noChangeShapeType="1"/>
          </p:cNvSpPr>
          <p:nvPr/>
        </p:nvSpPr>
        <p:spPr bwMode="auto">
          <a:xfrm>
            <a:off x="488380" y="3540843"/>
            <a:ext cx="8534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846" b="1" dirty="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0" name="Text Box 28"/>
          <p:cNvSpPr txBox="1">
            <a:spLocks noChangeArrowheads="1"/>
          </p:cNvSpPr>
          <p:nvPr/>
        </p:nvSpPr>
        <p:spPr bwMode="auto">
          <a:xfrm>
            <a:off x="7743447" y="2636890"/>
            <a:ext cx="2096403" cy="155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dirty="0" smtClean="0">
                <a:solidFill>
                  <a:srgbClr val="000000"/>
                </a:solidFill>
                <a:cs typeface="Arial" charset="0"/>
              </a:rPr>
              <a:t>Distorted trajectory due to wrong quadrupole position</a:t>
            </a:r>
          </a:p>
          <a:p>
            <a:pPr>
              <a:spcBef>
                <a:spcPct val="50000"/>
              </a:spcBef>
            </a:pPr>
            <a:endParaRPr lang="en-GB" sz="1600" dirty="0">
              <a:solidFill>
                <a:srgbClr val="000000"/>
              </a:solidFill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GB" sz="1600" dirty="0" smtClean="0">
                <a:solidFill>
                  <a:srgbClr val="000000"/>
                </a:solidFill>
                <a:cs typeface="Arial" charset="0"/>
              </a:rPr>
              <a:t>Closed orbit</a:t>
            </a:r>
            <a:endParaRPr lang="en-GB" sz="1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" name="Oval 8"/>
          <p:cNvSpPr>
            <a:spLocks noChangeArrowheads="1"/>
          </p:cNvSpPr>
          <p:nvPr/>
        </p:nvSpPr>
        <p:spPr bwMode="auto">
          <a:xfrm>
            <a:off x="950656" y="2887956"/>
            <a:ext cx="171340" cy="1288586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GB" dirty="0">
              <a:solidFill>
                <a:srgbClr val="3333CC"/>
              </a:solidFill>
            </a:endParaRPr>
          </a:p>
        </p:txBody>
      </p:sp>
      <p:grpSp>
        <p:nvGrpSpPr>
          <p:cNvPr id="72" name="Group 29"/>
          <p:cNvGrpSpPr>
            <a:grpSpLocks/>
          </p:cNvGrpSpPr>
          <p:nvPr/>
        </p:nvGrpSpPr>
        <p:grpSpPr bwMode="auto">
          <a:xfrm>
            <a:off x="2229987" y="2888656"/>
            <a:ext cx="298643" cy="1280714"/>
            <a:chOff x="1568" y="1297"/>
            <a:chExt cx="345" cy="1627"/>
          </a:xfrm>
        </p:grpSpPr>
        <p:sp>
          <p:nvSpPr>
            <p:cNvPr id="73" name="Line 30"/>
            <p:cNvSpPr>
              <a:spLocks noChangeShapeType="1"/>
            </p:cNvSpPr>
            <p:nvPr/>
          </p:nvSpPr>
          <p:spPr bwMode="auto">
            <a:xfrm>
              <a:off x="1741" y="1297"/>
              <a:ext cx="1" cy="16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en-GB" dirty="0">
                <a:solidFill>
                  <a:srgbClr val="3333CC"/>
                </a:solidFill>
              </a:endParaRPr>
            </a:p>
          </p:txBody>
        </p:sp>
        <p:grpSp>
          <p:nvGrpSpPr>
            <p:cNvPr id="74" name="Group 31"/>
            <p:cNvGrpSpPr>
              <a:grpSpLocks/>
            </p:cNvGrpSpPr>
            <p:nvPr/>
          </p:nvGrpSpPr>
          <p:grpSpPr bwMode="auto">
            <a:xfrm flipH="1">
              <a:off x="1636" y="1305"/>
              <a:ext cx="277" cy="1619"/>
              <a:chOff x="1600" y="1305"/>
              <a:chExt cx="277" cy="1619"/>
            </a:xfrm>
          </p:grpSpPr>
          <p:sp>
            <p:nvSpPr>
              <p:cNvPr id="79" name="Line 32"/>
              <p:cNvSpPr>
                <a:spLocks noChangeShapeType="1"/>
              </p:cNvSpPr>
              <p:nvPr/>
            </p:nvSpPr>
            <p:spPr bwMode="auto">
              <a:xfrm flipV="1">
                <a:off x="1600" y="1305"/>
                <a:ext cx="277" cy="3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80" name="Line 33"/>
              <p:cNvSpPr>
                <a:spLocks noChangeShapeType="1"/>
              </p:cNvSpPr>
              <p:nvPr/>
            </p:nvSpPr>
            <p:spPr bwMode="auto">
              <a:xfrm>
                <a:off x="1603" y="2924"/>
                <a:ext cx="268" cy="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81" name="Arc 34"/>
              <p:cNvSpPr>
                <a:spLocks/>
              </p:cNvSpPr>
              <p:nvPr/>
            </p:nvSpPr>
            <p:spPr bwMode="auto">
              <a:xfrm>
                <a:off x="1600" y="1316"/>
                <a:ext cx="132" cy="160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0"/>
                  <a:gd name="T2" fmla="*/ 648 w 21600"/>
                  <a:gd name="T3" fmla="*/ 43190 h 43190"/>
                  <a:gd name="T4" fmla="*/ 0 w 21600"/>
                  <a:gd name="T5" fmla="*/ 21600 h 43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</a:path>
                  <a:path w="21600" h="4319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solidFill>
                    <a:srgbClr val="3333CC"/>
                  </a:solidFill>
                </a:endParaRPr>
              </a:p>
            </p:txBody>
          </p:sp>
        </p:grpSp>
        <p:grpSp>
          <p:nvGrpSpPr>
            <p:cNvPr id="75" name="Group 35"/>
            <p:cNvGrpSpPr>
              <a:grpSpLocks/>
            </p:cNvGrpSpPr>
            <p:nvPr/>
          </p:nvGrpSpPr>
          <p:grpSpPr bwMode="auto">
            <a:xfrm>
              <a:off x="1568" y="1305"/>
              <a:ext cx="277" cy="1619"/>
              <a:chOff x="1600" y="1305"/>
              <a:chExt cx="277" cy="1619"/>
            </a:xfrm>
          </p:grpSpPr>
          <p:sp>
            <p:nvSpPr>
              <p:cNvPr id="76" name="Line 36"/>
              <p:cNvSpPr>
                <a:spLocks noChangeShapeType="1"/>
              </p:cNvSpPr>
              <p:nvPr/>
            </p:nvSpPr>
            <p:spPr bwMode="auto">
              <a:xfrm flipV="1">
                <a:off x="1600" y="1305"/>
                <a:ext cx="277" cy="3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77" name="Line 37"/>
              <p:cNvSpPr>
                <a:spLocks noChangeShapeType="1"/>
              </p:cNvSpPr>
              <p:nvPr/>
            </p:nvSpPr>
            <p:spPr bwMode="auto">
              <a:xfrm>
                <a:off x="1603" y="2924"/>
                <a:ext cx="268" cy="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78" name="Arc 38"/>
              <p:cNvSpPr>
                <a:spLocks/>
              </p:cNvSpPr>
              <p:nvPr/>
            </p:nvSpPr>
            <p:spPr bwMode="auto">
              <a:xfrm>
                <a:off x="1600" y="1316"/>
                <a:ext cx="132" cy="160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0"/>
                  <a:gd name="T2" fmla="*/ 648 w 21600"/>
                  <a:gd name="T3" fmla="*/ 43190 h 43190"/>
                  <a:gd name="T4" fmla="*/ 0 w 21600"/>
                  <a:gd name="T5" fmla="*/ 21600 h 43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</a:path>
                  <a:path w="21600" h="4319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solidFill>
                    <a:srgbClr val="3333CC"/>
                  </a:solidFill>
                </a:endParaRPr>
              </a:p>
            </p:txBody>
          </p:sp>
        </p:grpSp>
      </p:grpSp>
      <p:sp>
        <p:nvSpPr>
          <p:cNvPr id="82" name="Oval 8"/>
          <p:cNvSpPr>
            <a:spLocks noChangeArrowheads="1"/>
          </p:cNvSpPr>
          <p:nvPr/>
        </p:nvSpPr>
        <p:spPr bwMode="auto">
          <a:xfrm>
            <a:off x="3461066" y="3103986"/>
            <a:ext cx="171340" cy="1288586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GB" dirty="0">
              <a:solidFill>
                <a:srgbClr val="3333CC"/>
              </a:solidFill>
            </a:endParaRPr>
          </a:p>
        </p:txBody>
      </p:sp>
      <p:grpSp>
        <p:nvGrpSpPr>
          <p:cNvPr id="83" name="Group 29"/>
          <p:cNvGrpSpPr>
            <a:grpSpLocks/>
          </p:cNvGrpSpPr>
          <p:nvPr/>
        </p:nvGrpSpPr>
        <p:grpSpPr bwMode="auto">
          <a:xfrm>
            <a:off x="4740397" y="2885784"/>
            <a:ext cx="298643" cy="1280714"/>
            <a:chOff x="1568" y="1297"/>
            <a:chExt cx="345" cy="1627"/>
          </a:xfrm>
        </p:grpSpPr>
        <p:sp>
          <p:nvSpPr>
            <p:cNvPr id="84" name="Line 30"/>
            <p:cNvSpPr>
              <a:spLocks noChangeShapeType="1"/>
            </p:cNvSpPr>
            <p:nvPr/>
          </p:nvSpPr>
          <p:spPr bwMode="auto">
            <a:xfrm>
              <a:off x="1741" y="1297"/>
              <a:ext cx="1" cy="16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en-GB" dirty="0">
                <a:solidFill>
                  <a:srgbClr val="3333CC"/>
                </a:solidFill>
              </a:endParaRPr>
            </a:p>
          </p:txBody>
        </p:sp>
        <p:grpSp>
          <p:nvGrpSpPr>
            <p:cNvPr id="85" name="Group 31"/>
            <p:cNvGrpSpPr>
              <a:grpSpLocks/>
            </p:cNvGrpSpPr>
            <p:nvPr/>
          </p:nvGrpSpPr>
          <p:grpSpPr bwMode="auto">
            <a:xfrm flipH="1">
              <a:off x="1636" y="1305"/>
              <a:ext cx="277" cy="1619"/>
              <a:chOff x="1600" y="1305"/>
              <a:chExt cx="277" cy="1619"/>
            </a:xfrm>
          </p:grpSpPr>
          <p:sp>
            <p:nvSpPr>
              <p:cNvPr id="90" name="Line 32"/>
              <p:cNvSpPr>
                <a:spLocks noChangeShapeType="1"/>
              </p:cNvSpPr>
              <p:nvPr/>
            </p:nvSpPr>
            <p:spPr bwMode="auto">
              <a:xfrm flipV="1">
                <a:off x="1600" y="1305"/>
                <a:ext cx="277" cy="3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91" name="Line 33"/>
              <p:cNvSpPr>
                <a:spLocks noChangeShapeType="1"/>
              </p:cNvSpPr>
              <p:nvPr/>
            </p:nvSpPr>
            <p:spPr bwMode="auto">
              <a:xfrm>
                <a:off x="1603" y="2924"/>
                <a:ext cx="268" cy="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92" name="Arc 34"/>
              <p:cNvSpPr>
                <a:spLocks/>
              </p:cNvSpPr>
              <p:nvPr/>
            </p:nvSpPr>
            <p:spPr bwMode="auto">
              <a:xfrm>
                <a:off x="1600" y="1316"/>
                <a:ext cx="132" cy="160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0"/>
                  <a:gd name="T2" fmla="*/ 648 w 21600"/>
                  <a:gd name="T3" fmla="*/ 43190 h 43190"/>
                  <a:gd name="T4" fmla="*/ 0 w 21600"/>
                  <a:gd name="T5" fmla="*/ 21600 h 43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</a:path>
                  <a:path w="21600" h="4319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solidFill>
                    <a:srgbClr val="3333CC"/>
                  </a:solidFill>
                </a:endParaRPr>
              </a:p>
            </p:txBody>
          </p:sp>
        </p:grpSp>
        <p:grpSp>
          <p:nvGrpSpPr>
            <p:cNvPr id="86" name="Group 35"/>
            <p:cNvGrpSpPr>
              <a:grpSpLocks/>
            </p:cNvGrpSpPr>
            <p:nvPr/>
          </p:nvGrpSpPr>
          <p:grpSpPr bwMode="auto">
            <a:xfrm>
              <a:off x="1568" y="1305"/>
              <a:ext cx="277" cy="1619"/>
              <a:chOff x="1600" y="1305"/>
              <a:chExt cx="277" cy="1619"/>
            </a:xfrm>
          </p:grpSpPr>
          <p:sp>
            <p:nvSpPr>
              <p:cNvPr id="87" name="Line 36"/>
              <p:cNvSpPr>
                <a:spLocks noChangeShapeType="1"/>
              </p:cNvSpPr>
              <p:nvPr/>
            </p:nvSpPr>
            <p:spPr bwMode="auto">
              <a:xfrm flipV="1">
                <a:off x="1600" y="1305"/>
                <a:ext cx="277" cy="3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88" name="Line 37"/>
              <p:cNvSpPr>
                <a:spLocks noChangeShapeType="1"/>
              </p:cNvSpPr>
              <p:nvPr/>
            </p:nvSpPr>
            <p:spPr bwMode="auto">
              <a:xfrm>
                <a:off x="1603" y="2924"/>
                <a:ext cx="268" cy="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89" name="Arc 38"/>
              <p:cNvSpPr>
                <a:spLocks/>
              </p:cNvSpPr>
              <p:nvPr/>
            </p:nvSpPr>
            <p:spPr bwMode="auto">
              <a:xfrm>
                <a:off x="1600" y="1316"/>
                <a:ext cx="132" cy="160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0"/>
                  <a:gd name="T2" fmla="*/ 648 w 21600"/>
                  <a:gd name="T3" fmla="*/ 43190 h 43190"/>
                  <a:gd name="T4" fmla="*/ 0 w 21600"/>
                  <a:gd name="T5" fmla="*/ 21600 h 43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</a:path>
                  <a:path w="21600" h="4319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solidFill>
                    <a:srgbClr val="3333CC"/>
                  </a:solidFill>
                </a:endParaRPr>
              </a:p>
            </p:txBody>
          </p:sp>
        </p:grpSp>
      </p:grpSp>
      <p:sp>
        <p:nvSpPr>
          <p:cNvPr id="93" name="Oval 8"/>
          <p:cNvSpPr>
            <a:spLocks noChangeArrowheads="1"/>
          </p:cNvSpPr>
          <p:nvPr/>
        </p:nvSpPr>
        <p:spPr bwMode="auto">
          <a:xfrm>
            <a:off x="5909406" y="2885084"/>
            <a:ext cx="171340" cy="1288586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GB" dirty="0">
              <a:solidFill>
                <a:srgbClr val="3333CC"/>
              </a:solidFill>
            </a:endParaRPr>
          </a:p>
        </p:txBody>
      </p:sp>
      <p:grpSp>
        <p:nvGrpSpPr>
          <p:cNvPr id="94" name="Group 29"/>
          <p:cNvGrpSpPr>
            <a:grpSpLocks/>
          </p:cNvGrpSpPr>
          <p:nvPr/>
        </p:nvGrpSpPr>
        <p:grpSpPr bwMode="auto">
          <a:xfrm>
            <a:off x="7188737" y="2885784"/>
            <a:ext cx="298643" cy="1280714"/>
            <a:chOff x="1568" y="1297"/>
            <a:chExt cx="345" cy="1627"/>
          </a:xfrm>
        </p:grpSpPr>
        <p:sp>
          <p:nvSpPr>
            <p:cNvPr id="95" name="Line 30"/>
            <p:cNvSpPr>
              <a:spLocks noChangeShapeType="1"/>
            </p:cNvSpPr>
            <p:nvPr/>
          </p:nvSpPr>
          <p:spPr bwMode="auto">
            <a:xfrm>
              <a:off x="1741" y="1297"/>
              <a:ext cx="1" cy="16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en-GB" dirty="0">
                <a:solidFill>
                  <a:srgbClr val="3333CC"/>
                </a:solidFill>
              </a:endParaRPr>
            </a:p>
          </p:txBody>
        </p:sp>
        <p:grpSp>
          <p:nvGrpSpPr>
            <p:cNvPr id="96" name="Group 31"/>
            <p:cNvGrpSpPr>
              <a:grpSpLocks/>
            </p:cNvGrpSpPr>
            <p:nvPr/>
          </p:nvGrpSpPr>
          <p:grpSpPr bwMode="auto">
            <a:xfrm flipH="1">
              <a:off x="1636" y="1305"/>
              <a:ext cx="277" cy="1619"/>
              <a:chOff x="1600" y="1305"/>
              <a:chExt cx="277" cy="1619"/>
            </a:xfrm>
          </p:grpSpPr>
          <p:sp>
            <p:nvSpPr>
              <p:cNvPr id="101" name="Line 32"/>
              <p:cNvSpPr>
                <a:spLocks noChangeShapeType="1"/>
              </p:cNvSpPr>
              <p:nvPr/>
            </p:nvSpPr>
            <p:spPr bwMode="auto">
              <a:xfrm flipV="1">
                <a:off x="1600" y="1305"/>
                <a:ext cx="277" cy="3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102" name="Line 33"/>
              <p:cNvSpPr>
                <a:spLocks noChangeShapeType="1"/>
              </p:cNvSpPr>
              <p:nvPr/>
            </p:nvSpPr>
            <p:spPr bwMode="auto">
              <a:xfrm>
                <a:off x="1603" y="2924"/>
                <a:ext cx="268" cy="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103" name="Arc 34"/>
              <p:cNvSpPr>
                <a:spLocks/>
              </p:cNvSpPr>
              <p:nvPr/>
            </p:nvSpPr>
            <p:spPr bwMode="auto">
              <a:xfrm>
                <a:off x="1600" y="1316"/>
                <a:ext cx="132" cy="160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0"/>
                  <a:gd name="T2" fmla="*/ 648 w 21600"/>
                  <a:gd name="T3" fmla="*/ 43190 h 43190"/>
                  <a:gd name="T4" fmla="*/ 0 w 21600"/>
                  <a:gd name="T5" fmla="*/ 21600 h 43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</a:path>
                  <a:path w="21600" h="4319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solidFill>
                    <a:srgbClr val="3333CC"/>
                  </a:solidFill>
                </a:endParaRPr>
              </a:p>
            </p:txBody>
          </p:sp>
        </p:grpSp>
        <p:grpSp>
          <p:nvGrpSpPr>
            <p:cNvPr id="97" name="Group 35"/>
            <p:cNvGrpSpPr>
              <a:grpSpLocks/>
            </p:cNvGrpSpPr>
            <p:nvPr/>
          </p:nvGrpSpPr>
          <p:grpSpPr bwMode="auto">
            <a:xfrm>
              <a:off x="1568" y="1305"/>
              <a:ext cx="277" cy="1619"/>
              <a:chOff x="1600" y="1305"/>
              <a:chExt cx="277" cy="1619"/>
            </a:xfrm>
          </p:grpSpPr>
          <p:sp>
            <p:nvSpPr>
              <p:cNvPr id="98" name="Line 36"/>
              <p:cNvSpPr>
                <a:spLocks noChangeShapeType="1"/>
              </p:cNvSpPr>
              <p:nvPr/>
            </p:nvSpPr>
            <p:spPr bwMode="auto">
              <a:xfrm flipV="1">
                <a:off x="1600" y="1305"/>
                <a:ext cx="277" cy="3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99" name="Line 37"/>
              <p:cNvSpPr>
                <a:spLocks noChangeShapeType="1"/>
              </p:cNvSpPr>
              <p:nvPr/>
            </p:nvSpPr>
            <p:spPr bwMode="auto">
              <a:xfrm>
                <a:off x="1603" y="2924"/>
                <a:ext cx="268" cy="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100" name="Arc 38"/>
              <p:cNvSpPr>
                <a:spLocks/>
              </p:cNvSpPr>
              <p:nvPr/>
            </p:nvSpPr>
            <p:spPr bwMode="auto">
              <a:xfrm>
                <a:off x="1600" y="1316"/>
                <a:ext cx="132" cy="160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0"/>
                  <a:gd name="T2" fmla="*/ 648 w 21600"/>
                  <a:gd name="T3" fmla="*/ 43190 h 43190"/>
                  <a:gd name="T4" fmla="*/ 0 w 21600"/>
                  <a:gd name="T5" fmla="*/ 21600 h 43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</a:path>
                  <a:path w="21600" h="4319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solidFill>
                    <a:srgbClr val="3333CC"/>
                  </a:solidFill>
                </a:endParaRPr>
              </a:p>
            </p:txBody>
          </p:sp>
        </p:grpSp>
      </p:grpSp>
      <p:cxnSp>
        <p:nvCxnSpPr>
          <p:cNvPr id="106" name="Straight Connector 105"/>
          <p:cNvCxnSpPr>
            <a:stCxn id="82" idx="2"/>
            <a:endCxn id="82" idx="6"/>
          </p:cNvCxnSpPr>
          <p:nvPr/>
        </p:nvCxnSpPr>
        <p:spPr>
          <a:xfrm>
            <a:off x="3461066" y="3748279"/>
            <a:ext cx="1713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Freeform 109"/>
          <p:cNvSpPr/>
          <p:nvPr/>
        </p:nvSpPr>
        <p:spPr>
          <a:xfrm>
            <a:off x="295275" y="3184772"/>
            <a:ext cx="7267575" cy="996137"/>
          </a:xfrm>
          <a:custGeom>
            <a:avLst/>
            <a:gdLst>
              <a:gd name="connsiteX0" fmla="*/ 0 w 7267575"/>
              <a:gd name="connsiteY0" fmla="*/ 228600 h 942975"/>
              <a:gd name="connsiteX1" fmla="*/ 762000 w 7267575"/>
              <a:gd name="connsiteY1" fmla="*/ 85725 h 942975"/>
              <a:gd name="connsiteX2" fmla="*/ 2076450 w 7267575"/>
              <a:gd name="connsiteY2" fmla="*/ 514350 h 942975"/>
              <a:gd name="connsiteX3" fmla="*/ 3248025 w 7267575"/>
              <a:gd name="connsiteY3" fmla="*/ 942975 h 942975"/>
              <a:gd name="connsiteX4" fmla="*/ 4600575 w 7267575"/>
              <a:gd name="connsiteY4" fmla="*/ 466725 h 942975"/>
              <a:gd name="connsiteX5" fmla="*/ 5686425 w 7267575"/>
              <a:gd name="connsiteY5" fmla="*/ 361950 h 942975"/>
              <a:gd name="connsiteX6" fmla="*/ 7038975 w 7267575"/>
              <a:gd name="connsiteY6" fmla="*/ 95250 h 942975"/>
              <a:gd name="connsiteX7" fmla="*/ 7267575 w 7267575"/>
              <a:gd name="connsiteY7" fmla="*/ 0 h 942975"/>
              <a:gd name="connsiteX8" fmla="*/ 7258050 w 7267575"/>
              <a:gd name="connsiteY8" fmla="*/ 0 h 942975"/>
              <a:gd name="connsiteX0" fmla="*/ 0 w 7267575"/>
              <a:gd name="connsiteY0" fmla="*/ 228600 h 942975"/>
              <a:gd name="connsiteX1" fmla="*/ 762000 w 7267575"/>
              <a:gd name="connsiteY1" fmla="*/ 85725 h 942975"/>
              <a:gd name="connsiteX2" fmla="*/ 2087082 w 7267575"/>
              <a:gd name="connsiteY2" fmla="*/ 439922 h 942975"/>
              <a:gd name="connsiteX3" fmla="*/ 3248025 w 7267575"/>
              <a:gd name="connsiteY3" fmla="*/ 942975 h 942975"/>
              <a:gd name="connsiteX4" fmla="*/ 4600575 w 7267575"/>
              <a:gd name="connsiteY4" fmla="*/ 466725 h 942975"/>
              <a:gd name="connsiteX5" fmla="*/ 5686425 w 7267575"/>
              <a:gd name="connsiteY5" fmla="*/ 361950 h 942975"/>
              <a:gd name="connsiteX6" fmla="*/ 7038975 w 7267575"/>
              <a:gd name="connsiteY6" fmla="*/ 95250 h 942975"/>
              <a:gd name="connsiteX7" fmla="*/ 7267575 w 7267575"/>
              <a:gd name="connsiteY7" fmla="*/ 0 h 942975"/>
              <a:gd name="connsiteX8" fmla="*/ 7258050 w 7267575"/>
              <a:gd name="connsiteY8" fmla="*/ 0 h 942975"/>
              <a:gd name="connsiteX0" fmla="*/ 0 w 7267575"/>
              <a:gd name="connsiteY0" fmla="*/ 228600 h 996137"/>
              <a:gd name="connsiteX1" fmla="*/ 762000 w 7267575"/>
              <a:gd name="connsiteY1" fmla="*/ 85725 h 996137"/>
              <a:gd name="connsiteX2" fmla="*/ 2087082 w 7267575"/>
              <a:gd name="connsiteY2" fmla="*/ 439922 h 996137"/>
              <a:gd name="connsiteX3" fmla="*/ 3248025 w 7267575"/>
              <a:gd name="connsiteY3" fmla="*/ 996137 h 996137"/>
              <a:gd name="connsiteX4" fmla="*/ 4600575 w 7267575"/>
              <a:gd name="connsiteY4" fmla="*/ 466725 h 996137"/>
              <a:gd name="connsiteX5" fmla="*/ 5686425 w 7267575"/>
              <a:gd name="connsiteY5" fmla="*/ 361950 h 996137"/>
              <a:gd name="connsiteX6" fmla="*/ 7038975 w 7267575"/>
              <a:gd name="connsiteY6" fmla="*/ 95250 h 996137"/>
              <a:gd name="connsiteX7" fmla="*/ 7267575 w 7267575"/>
              <a:gd name="connsiteY7" fmla="*/ 0 h 996137"/>
              <a:gd name="connsiteX8" fmla="*/ 7258050 w 7267575"/>
              <a:gd name="connsiteY8" fmla="*/ 0 h 99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7575" h="996137">
                <a:moveTo>
                  <a:pt x="0" y="228600"/>
                </a:moveTo>
                <a:lnTo>
                  <a:pt x="762000" y="85725"/>
                </a:lnTo>
                <a:lnTo>
                  <a:pt x="2087082" y="439922"/>
                </a:lnTo>
                <a:lnTo>
                  <a:pt x="3248025" y="996137"/>
                </a:lnTo>
                <a:lnTo>
                  <a:pt x="4600575" y="466725"/>
                </a:lnTo>
                <a:lnTo>
                  <a:pt x="5686425" y="361950"/>
                </a:lnTo>
                <a:lnTo>
                  <a:pt x="7038975" y="95250"/>
                </a:lnTo>
                <a:lnTo>
                  <a:pt x="7267575" y="0"/>
                </a:lnTo>
                <a:lnTo>
                  <a:pt x="7258050" y="0"/>
                </a:lnTo>
              </a:path>
            </a:pathLst>
          </a:cu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704410" y="5129176"/>
            <a:ext cx="8209139" cy="8113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000000"/>
                </a:solidFill>
                <a:cs typeface="Arial" charset="0"/>
              </a:rPr>
              <a:t>It is possible to show that there is one particle moving around the accelerators on a closed trajectory – closed orbit</a:t>
            </a:r>
          </a:p>
        </p:txBody>
      </p:sp>
    </p:spTree>
    <p:extLst>
      <p:ext uri="{BB962C8B-B14F-4D97-AF65-F5344CB8AC3E}">
        <p14:creationId xmlns:p14="http://schemas.microsoft.com/office/powerpoint/2010/main" val="316049701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Betatron function and betatron oscillations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7650" y="967669"/>
                <a:ext cx="9410700" cy="5557761"/>
              </a:xfrm>
            </p:spPr>
            <p:txBody>
              <a:bodyPr/>
              <a:lstStyle/>
              <a:p>
                <a:r>
                  <a:rPr lang="en-GB" dirty="0" smtClean="0"/>
                  <a:t>From the transfer matrices it is possible to derive equations for the particle movement around the accelerator</a:t>
                </a:r>
              </a:p>
              <a:p>
                <a:r>
                  <a:rPr lang="en-GB" dirty="0" smtClean="0"/>
                  <a:t>The particle trajectory can be described as oscillation around the closed orbit, with varying amplitude and phase: </a:t>
                </a:r>
                <a:r>
                  <a:rPr lang="en-GB" b="1" dirty="0" smtClean="0"/>
                  <a:t>betatron oscillations</a:t>
                </a:r>
              </a:p>
              <a:p>
                <a:pPr>
                  <a:lnSpc>
                    <a:spcPts val="1000"/>
                  </a:lnSpc>
                </a:pPr>
                <a:endParaRPr lang="en-GB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de-CH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de-CH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CH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de-CH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de-CH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rad>
                      <m:r>
                        <a:rPr lang="de-CH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ad>
                        <m:radPr>
                          <m:degHide m:val="on"/>
                          <m:ctrlPr>
                            <a:rPr lang="de-CH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de-CH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de-CH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de-CH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CH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GB" dirty="0">
                              <a:solidFill>
                                <a:srgbClr val="0000FF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de-CH" b="0" i="0" dirty="0" smtClean="0">
                              <a:solidFill>
                                <a:srgbClr val="0000FF"/>
                              </a:solidFill>
                            </a:rPr>
                            <m:t> </m:t>
                          </m:r>
                        </m:e>
                      </m:rad>
                      <m:r>
                        <a:rPr lang="de-CH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de-CH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CH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de-CH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CH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de-CH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CH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CH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de-CH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CH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CH" b="0" i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de-CH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de-CH" b="0" dirty="0" smtClean="0">
                  <a:solidFill>
                    <a:srgbClr val="0000FF"/>
                  </a:solidFill>
                </a:endParaRPr>
              </a:p>
              <a:p>
                <a:pPr>
                  <a:lnSpc>
                    <a:spcPts val="1000"/>
                  </a:lnSpc>
                </a:pPr>
                <a:endParaRPr lang="en-GB" dirty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beta function is a periodic </a:t>
                </a:r>
                <a:r>
                  <a:rPr lang="en-US" dirty="0" smtClean="0"/>
                  <a:t>function, always positive, </a:t>
                </a:r>
                <a:r>
                  <a:rPr lang="en-US" dirty="0"/>
                  <a:t>determined by the focusing properties of the lattice: i.e. </a:t>
                </a:r>
                <a:r>
                  <a:rPr lang="en-US" dirty="0" smtClean="0"/>
                  <a:t>quadrupoles:</a:t>
                </a:r>
              </a:p>
              <a:p>
                <a:pPr>
                  <a:lnSpc>
                    <a:spcPts val="1000"/>
                  </a:lnSpc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CH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de-CH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de-CH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CH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de-CH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CH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CH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de-CH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>
                  <a:lnSpc>
                    <a:spcPts val="1000"/>
                  </a:lnSpc>
                </a:pPr>
                <a:endParaRPr lang="en-GB" dirty="0"/>
              </a:p>
              <a:p>
                <a:r>
                  <a:rPr lang="en-US" dirty="0" smtClean="0"/>
                  <a:t>The phase advance </a:t>
                </a:r>
                <a:r>
                  <a:rPr lang="en-GB" dirty="0"/>
                  <a:t>of the oscillation between the point 0 and point s in the </a:t>
                </a:r>
                <a:r>
                  <a:rPr lang="en-GB" dirty="0" smtClean="0"/>
                  <a:t>lattice is given by: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CH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CH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de-CH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de-CH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CH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de-CH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  <m:e>
                        <m:r>
                          <a:rPr lang="de-CH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𝑑𝑠</m:t>
                        </m:r>
                        <m:r>
                          <a:rPr lang="de-CH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</m:e>
                    </m:nary>
                    <m:sSub>
                      <m:sSubPr>
                        <m:ctrlPr>
                          <a:rPr lang="de-CH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CH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de-CH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GB" dirty="0" smtClean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50" y="967669"/>
                <a:ext cx="9410700" cy="5557761"/>
              </a:xfrm>
              <a:blipFill rotWithShape="0">
                <a:blip r:embed="rId2"/>
                <a:stretch>
                  <a:fillRect l="-843" t="-878" r="-15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051385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Betatron trajectories and beam size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7650" y="967669"/>
                <a:ext cx="9410700" cy="2100969"/>
              </a:xfrm>
              <a:noFill/>
            </p:spPr>
            <p:txBody>
              <a:bodyPr/>
              <a:lstStyle/>
              <a:p>
                <a:r>
                  <a:rPr lang="en-GB" dirty="0" smtClean="0"/>
                  <a:t>The beam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CH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GB" dirty="0" smtClean="0"/>
                  <a:t> (assuming Gaussian beams with </a:t>
                </a:r>
                <a:r>
                  <a:rPr lang="en-GB" dirty="0" err="1" smtClean="0"/>
                  <a:t>rms</a:t>
                </a:r>
                <a:r>
                  <a:rPr lang="en-GB" dirty="0" smtClean="0"/>
                  <a:t>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CH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GB" dirty="0" smtClean="0"/>
                  <a:t>) in the accelerator is given by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CH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CH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de-CH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GB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CH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de-CH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de-CH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rad>
                    <m:r>
                      <a:rPr lang="de-CH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ad>
                      <m:radPr>
                        <m:degHide m:val="on"/>
                        <m:ctrlPr>
                          <a:rPr lang="de-CH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de-CH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de-CH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ctrlPr>
                              <a:rPr lang="de-CH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CH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GB" dirty="0">
                            <a:solidFill>
                              <a:srgbClr val="0000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de-CH" dirty="0">
                            <a:solidFill>
                              <a:srgbClr val="0000FF"/>
                            </a:solidFill>
                          </a:rPr>
                          <m:t> </m:t>
                        </m:r>
                      </m:e>
                    </m:rad>
                  </m:oMath>
                </a14:m>
                <a:r>
                  <a:rPr lang="en-GB" dirty="0" smtClean="0"/>
                  <a:t>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CH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de-CH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GB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CH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de-CH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de-CH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rad>
                    <m:r>
                      <a:rPr lang="de-CH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ad>
                      <m:radPr>
                        <m:degHide m:val="on"/>
                        <m:ctrlPr>
                          <a:rPr lang="de-CH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de-CH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de-CH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d>
                          <m:dPr>
                            <m:ctrlPr>
                              <a:rPr lang="de-CH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CH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GB" dirty="0">
                            <a:solidFill>
                              <a:srgbClr val="0000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de-CH" dirty="0">
                            <a:solidFill>
                              <a:srgbClr val="0000FF"/>
                            </a:solidFill>
                          </a:rPr>
                          <m:t> </m:t>
                        </m:r>
                      </m:e>
                    </m:rad>
                  </m:oMath>
                </a14:m>
                <a:endParaRPr lang="en-GB" dirty="0" smtClean="0"/>
              </a:p>
              <a:p>
                <a:r>
                  <a:rPr lang="de-CH" dirty="0" smtClean="0"/>
                  <a:t>The beam emittance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de-CH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de-CH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de-CH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de-CH" dirty="0" smtClean="0"/>
                  <a:t> are </a:t>
                </a:r>
                <a:r>
                  <a:rPr lang="de-CH" dirty="0" err="1" smtClean="0"/>
                  <a:t>statistical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quantities</a:t>
                </a:r>
                <a:r>
                  <a:rPr lang="de-CH" dirty="0"/>
                  <a:t> </a:t>
                </a:r>
                <a:r>
                  <a:rPr lang="de-CH" dirty="0" err="1" smtClean="0"/>
                  <a:t>and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are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constant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along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the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accelerator</a:t>
                </a:r>
                <a:r>
                  <a:rPr lang="de-CH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50" y="967669"/>
                <a:ext cx="9410700" cy="2100969"/>
              </a:xfrm>
              <a:blipFill rotWithShape="0">
                <a:blip r:embed="rId2"/>
                <a:stretch>
                  <a:fillRect l="-843" t="-2326" b="-95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280491" y="3140960"/>
            <a:ext cx="6480900" cy="3400720"/>
            <a:chOff x="1280490" y="2852920"/>
            <a:chExt cx="6543515" cy="3688760"/>
          </a:xfrm>
        </p:grpSpPr>
        <p:pic>
          <p:nvPicPr>
            <p:cNvPr id="4" name="Picture 3" descr="strahlenvelopp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0490" y="2852920"/>
              <a:ext cx="6543515" cy="3688760"/>
            </a:xfrm>
            <a:prstGeom prst="rect">
              <a:avLst/>
            </a:prstGeom>
            <a:noFill/>
            <a:ln>
              <a:solidFill>
                <a:schemeClr val="accent4">
                  <a:lumMod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6825260" y="6172348"/>
              <a:ext cx="9861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err="1" smtClean="0">
                  <a:solidFill>
                    <a:srgbClr val="3333CC"/>
                  </a:solidFill>
                  <a:latin typeface="Verdana" pitchFamily="34" charset="0"/>
                </a:rPr>
                <a:t>K.Wille</a:t>
              </a:r>
              <a:endParaRPr lang="en-US" sz="1800" dirty="0">
                <a:solidFill>
                  <a:srgbClr val="3333CC"/>
                </a:solidFill>
                <a:latin typeface="Verdana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 bwMode="auto">
          <a:xfrm>
            <a:off x="6028433" y="4596495"/>
            <a:ext cx="1440200" cy="25736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lIns="36000" tIns="36000" rIns="36000" bIns="36000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 smtClean="0">
                <a:solidFill>
                  <a:srgbClr val="000000"/>
                </a:solidFill>
                <a:cs typeface="Arial" charset="0"/>
              </a:rPr>
              <a:t>Particle trajectories</a:t>
            </a:r>
          </a:p>
        </p:txBody>
      </p:sp>
    </p:spTree>
    <p:extLst>
      <p:ext uri="{BB962C8B-B14F-4D97-AF65-F5344CB8AC3E}">
        <p14:creationId xmlns:p14="http://schemas.microsoft.com/office/powerpoint/2010/main" val="140644835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noProof="0" dirty="0" smtClean="0"/>
              <a:t>Programme for the school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7092" y="967667"/>
            <a:ext cx="7122438" cy="4045553"/>
          </a:xfrm>
          <a:ln>
            <a:noFill/>
          </a:ln>
        </p:spPr>
        <p:txBody>
          <a:bodyPr/>
          <a:lstStyle/>
          <a:p>
            <a:pPr eaLnBrk="1" hangingPunct="1"/>
            <a:endParaRPr lang="en-GB" sz="3200" dirty="0"/>
          </a:p>
          <a:p>
            <a:pPr eaLnBrk="1" hangingPunct="1"/>
            <a:r>
              <a:rPr lang="en-GB" sz="3200" b="1" dirty="0">
                <a:solidFill>
                  <a:srgbClr val="C00000"/>
                </a:solidFill>
              </a:rPr>
              <a:t>What can go wrong?</a:t>
            </a:r>
          </a:p>
          <a:p>
            <a:pPr eaLnBrk="1" hangingPunct="1"/>
            <a:r>
              <a:rPr lang="en-GB" sz="3200" dirty="0">
                <a:solidFill>
                  <a:srgbClr val="002060"/>
                </a:solidFill>
              </a:rPr>
              <a:t>What are the consequences?</a:t>
            </a:r>
          </a:p>
          <a:p>
            <a:pPr eaLnBrk="1" hangingPunct="1"/>
            <a:r>
              <a:rPr lang="en-GB" sz="3200" dirty="0">
                <a:solidFill>
                  <a:srgbClr val="002060"/>
                </a:solidFill>
              </a:rPr>
              <a:t>Mitigation</a:t>
            </a:r>
          </a:p>
          <a:p>
            <a:pPr lvl="1" eaLnBrk="1" hangingPunct="1"/>
            <a:r>
              <a:rPr lang="en-GB" sz="2800" dirty="0">
                <a:solidFill>
                  <a:srgbClr val="002060"/>
                </a:solidFill>
              </a:rPr>
              <a:t>Are the protection systems efficient and reliable?</a:t>
            </a:r>
          </a:p>
          <a:p>
            <a:pPr eaLnBrk="1" hangingPunct="1"/>
            <a:r>
              <a:rPr lang="en-GB" sz="3200" dirty="0">
                <a:solidFill>
                  <a:srgbClr val="002060"/>
                </a:solidFill>
              </a:rPr>
              <a:t>Controls and operation</a:t>
            </a:r>
          </a:p>
          <a:p>
            <a:pPr eaLnBrk="1" hangingPunct="1"/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2381710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Visualisation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630" y="1340710"/>
            <a:ext cx="4896680" cy="489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7438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Phase space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967669"/>
            <a:ext cx="9410700" cy="805101"/>
          </a:xfrm>
        </p:spPr>
        <p:txBody>
          <a:bodyPr/>
          <a:lstStyle/>
          <a:p>
            <a:r>
              <a:rPr lang="en-GB" dirty="0" smtClean="0"/>
              <a:t>Assume that position and angle of each particle at one position in the ring is measured and displayed - </a:t>
            </a:r>
            <a:r>
              <a:rPr lang="en-GB" b="1" dirty="0" smtClean="0"/>
              <a:t>Phase Space</a:t>
            </a:r>
          </a:p>
          <a:p>
            <a:r>
              <a:rPr lang="en-GB" dirty="0" smtClean="0"/>
              <a:t>Phase space can be round or ellipse, but area is in general conserved</a:t>
            </a:r>
            <a:endParaRPr lang="en-GB" dirty="0"/>
          </a:p>
        </p:txBody>
      </p:sp>
      <p:sp>
        <p:nvSpPr>
          <p:cNvPr id="70" name="Oval 7"/>
          <p:cNvSpPr>
            <a:spLocks noChangeAspect="1" noChangeArrowheads="1"/>
          </p:cNvSpPr>
          <p:nvPr/>
        </p:nvSpPr>
        <p:spPr bwMode="auto">
          <a:xfrm>
            <a:off x="549018" y="3031363"/>
            <a:ext cx="3181350" cy="3179762"/>
          </a:xfrm>
          <a:prstGeom prst="ellipse">
            <a:avLst/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71" name="Line 8"/>
          <p:cNvSpPr>
            <a:spLocks noChangeShapeType="1"/>
          </p:cNvSpPr>
          <p:nvPr/>
        </p:nvSpPr>
        <p:spPr bwMode="auto">
          <a:xfrm>
            <a:off x="128330" y="4645850"/>
            <a:ext cx="4478338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>
            <a:off x="2158743" y="2555115"/>
            <a:ext cx="0" cy="370522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73" name="Oval 10"/>
          <p:cNvSpPr>
            <a:spLocks noChangeAspect="1" noChangeArrowheads="1"/>
          </p:cNvSpPr>
          <p:nvPr/>
        </p:nvSpPr>
        <p:spPr bwMode="auto">
          <a:xfrm>
            <a:off x="901444" y="3699700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74" name="Oval 11"/>
          <p:cNvSpPr>
            <a:spLocks noChangeAspect="1" noChangeArrowheads="1"/>
          </p:cNvSpPr>
          <p:nvPr/>
        </p:nvSpPr>
        <p:spPr bwMode="auto">
          <a:xfrm>
            <a:off x="2995356" y="3490150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75" name="Oval 12"/>
          <p:cNvSpPr>
            <a:spLocks noChangeAspect="1" noChangeArrowheads="1"/>
          </p:cNvSpPr>
          <p:nvPr/>
        </p:nvSpPr>
        <p:spPr bwMode="auto">
          <a:xfrm>
            <a:off x="3038219" y="53332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76" name="Oval 13"/>
          <p:cNvSpPr>
            <a:spLocks noChangeAspect="1" noChangeArrowheads="1"/>
          </p:cNvSpPr>
          <p:nvPr/>
        </p:nvSpPr>
        <p:spPr bwMode="auto">
          <a:xfrm>
            <a:off x="2669918" y="4834763"/>
            <a:ext cx="117737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77" name="Oval 14"/>
          <p:cNvSpPr>
            <a:spLocks noChangeAspect="1" noChangeArrowheads="1"/>
          </p:cNvSpPr>
          <p:nvPr/>
        </p:nvSpPr>
        <p:spPr bwMode="auto">
          <a:xfrm>
            <a:off x="3122356" y="49014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78" name="Oval 15"/>
          <p:cNvSpPr>
            <a:spLocks noChangeAspect="1" noChangeArrowheads="1"/>
          </p:cNvSpPr>
          <p:nvPr/>
        </p:nvSpPr>
        <p:spPr bwMode="auto">
          <a:xfrm>
            <a:off x="2571494" y="53205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79" name="Oval 16"/>
          <p:cNvSpPr>
            <a:spLocks noChangeAspect="1" noChangeArrowheads="1"/>
          </p:cNvSpPr>
          <p:nvPr/>
        </p:nvSpPr>
        <p:spPr bwMode="auto">
          <a:xfrm>
            <a:off x="3346194" y="528878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80" name="Oval 17"/>
          <p:cNvSpPr>
            <a:spLocks noChangeAspect="1" noChangeArrowheads="1"/>
          </p:cNvSpPr>
          <p:nvPr/>
        </p:nvSpPr>
        <p:spPr bwMode="auto">
          <a:xfrm>
            <a:off x="2835018" y="4987163"/>
            <a:ext cx="117737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81" name="Oval 18"/>
          <p:cNvSpPr>
            <a:spLocks noChangeAspect="1" noChangeArrowheads="1"/>
          </p:cNvSpPr>
          <p:nvPr/>
        </p:nvSpPr>
        <p:spPr bwMode="auto">
          <a:xfrm>
            <a:off x="3287456" y="50538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82" name="Oval 19"/>
          <p:cNvSpPr>
            <a:spLocks noChangeAspect="1" noChangeArrowheads="1"/>
          </p:cNvSpPr>
          <p:nvPr/>
        </p:nvSpPr>
        <p:spPr bwMode="auto">
          <a:xfrm>
            <a:off x="2736594" y="54729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83" name="Oval 20"/>
          <p:cNvSpPr>
            <a:spLocks noChangeAspect="1" noChangeArrowheads="1"/>
          </p:cNvSpPr>
          <p:nvPr/>
        </p:nvSpPr>
        <p:spPr bwMode="auto">
          <a:xfrm>
            <a:off x="2034919" y="54856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84" name="Oval 21"/>
          <p:cNvSpPr>
            <a:spLocks noChangeAspect="1" noChangeArrowheads="1"/>
          </p:cNvSpPr>
          <p:nvPr/>
        </p:nvSpPr>
        <p:spPr bwMode="auto">
          <a:xfrm>
            <a:off x="1666619" y="4987163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85" name="Oval 22"/>
          <p:cNvSpPr>
            <a:spLocks noChangeAspect="1" noChangeArrowheads="1"/>
          </p:cNvSpPr>
          <p:nvPr/>
        </p:nvSpPr>
        <p:spPr bwMode="auto">
          <a:xfrm>
            <a:off x="2119056" y="50538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86" name="Oval 23"/>
          <p:cNvSpPr>
            <a:spLocks noChangeAspect="1" noChangeArrowheads="1"/>
          </p:cNvSpPr>
          <p:nvPr/>
        </p:nvSpPr>
        <p:spPr bwMode="auto">
          <a:xfrm>
            <a:off x="1353881" y="4441063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87" name="Oval 24"/>
          <p:cNvSpPr>
            <a:spLocks noChangeAspect="1" noChangeArrowheads="1"/>
          </p:cNvSpPr>
          <p:nvPr/>
        </p:nvSpPr>
        <p:spPr bwMode="auto">
          <a:xfrm>
            <a:off x="2200019" y="56380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88" name="Oval 25"/>
          <p:cNvSpPr>
            <a:spLocks noChangeAspect="1" noChangeArrowheads="1"/>
          </p:cNvSpPr>
          <p:nvPr/>
        </p:nvSpPr>
        <p:spPr bwMode="auto">
          <a:xfrm>
            <a:off x="1831719" y="5139563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89" name="Oval 26"/>
          <p:cNvSpPr>
            <a:spLocks noChangeAspect="1" noChangeArrowheads="1"/>
          </p:cNvSpPr>
          <p:nvPr/>
        </p:nvSpPr>
        <p:spPr bwMode="auto">
          <a:xfrm>
            <a:off x="2284156" y="52062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90" name="Oval 27"/>
          <p:cNvSpPr>
            <a:spLocks noChangeAspect="1" noChangeArrowheads="1"/>
          </p:cNvSpPr>
          <p:nvPr/>
        </p:nvSpPr>
        <p:spPr bwMode="auto">
          <a:xfrm>
            <a:off x="1731706" y="56253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91" name="Oval 28"/>
          <p:cNvSpPr>
            <a:spLocks noChangeAspect="1" noChangeArrowheads="1"/>
          </p:cNvSpPr>
          <p:nvPr/>
        </p:nvSpPr>
        <p:spPr bwMode="auto">
          <a:xfrm>
            <a:off x="2695319" y="36949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92" name="Oval 29"/>
          <p:cNvSpPr>
            <a:spLocks noChangeAspect="1" noChangeArrowheads="1"/>
          </p:cNvSpPr>
          <p:nvPr/>
        </p:nvSpPr>
        <p:spPr bwMode="auto">
          <a:xfrm>
            <a:off x="2736594" y="44823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93" name="Oval 30"/>
          <p:cNvSpPr>
            <a:spLocks noChangeAspect="1" noChangeArrowheads="1"/>
          </p:cNvSpPr>
          <p:nvPr/>
        </p:nvSpPr>
        <p:spPr bwMode="auto">
          <a:xfrm>
            <a:off x="2200019" y="46474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94" name="Oval 31"/>
          <p:cNvSpPr>
            <a:spLocks noChangeAspect="1" noChangeArrowheads="1"/>
          </p:cNvSpPr>
          <p:nvPr/>
        </p:nvSpPr>
        <p:spPr bwMode="auto">
          <a:xfrm>
            <a:off x="2284156" y="42156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95" name="Oval 32"/>
          <p:cNvSpPr>
            <a:spLocks noChangeAspect="1" noChangeArrowheads="1"/>
          </p:cNvSpPr>
          <p:nvPr/>
        </p:nvSpPr>
        <p:spPr bwMode="auto">
          <a:xfrm>
            <a:off x="2365119" y="47998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96" name="Oval 33"/>
          <p:cNvSpPr>
            <a:spLocks noChangeAspect="1" noChangeArrowheads="1"/>
          </p:cNvSpPr>
          <p:nvPr/>
        </p:nvSpPr>
        <p:spPr bwMode="auto">
          <a:xfrm>
            <a:off x="2449256" y="43680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97" name="Oval 34"/>
          <p:cNvSpPr>
            <a:spLocks noChangeAspect="1" noChangeArrowheads="1"/>
          </p:cNvSpPr>
          <p:nvPr/>
        </p:nvSpPr>
        <p:spPr bwMode="auto">
          <a:xfrm>
            <a:off x="1295144" y="4148963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98" name="Oval 35"/>
          <p:cNvSpPr>
            <a:spLocks noChangeAspect="1" noChangeArrowheads="1"/>
          </p:cNvSpPr>
          <p:nvPr/>
        </p:nvSpPr>
        <p:spPr bwMode="auto">
          <a:xfrm>
            <a:off x="1195131" y="46347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99" name="Oval 36"/>
          <p:cNvSpPr>
            <a:spLocks noChangeAspect="1" noChangeArrowheads="1"/>
          </p:cNvSpPr>
          <p:nvPr/>
        </p:nvSpPr>
        <p:spPr bwMode="auto">
          <a:xfrm>
            <a:off x="658556" y="47998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00" name="Oval 37"/>
          <p:cNvSpPr>
            <a:spLocks noChangeAspect="1" noChangeArrowheads="1"/>
          </p:cNvSpPr>
          <p:nvPr/>
        </p:nvSpPr>
        <p:spPr bwMode="auto">
          <a:xfrm>
            <a:off x="742694" y="43680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01" name="Oval 38"/>
          <p:cNvSpPr>
            <a:spLocks noChangeAspect="1" noChangeArrowheads="1"/>
          </p:cNvSpPr>
          <p:nvPr/>
        </p:nvSpPr>
        <p:spPr bwMode="auto">
          <a:xfrm>
            <a:off x="823656" y="5069713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02" name="Oval 39"/>
          <p:cNvSpPr>
            <a:spLocks noChangeAspect="1" noChangeArrowheads="1"/>
          </p:cNvSpPr>
          <p:nvPr/>
        </p:nvSpPr>
        <p:spPr bwMode="auto">
          <a:xfrm>
            <a:off x="907794" y="45204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03" name="Oval 40"/>
          <p:cNvSpPr>
            <a:spLocks noChangeAspect="1" noChangeArrowheads="1"/>
          </p:cNvSpPr>
          <p:nvPr/>
        </p:nvSpPr>
        <p:spPr bwMode="auto">
          <a:xfrm>
            <a:off x="2192081" y="3577463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04" name="Oval 41"/>
          <p:cNvSpPr>
            <a:spLocks noChangeAspect="1" noChangeArrowheads="1"/>
          </p:cNvSpPr>
          <p:nvPr/>
        </p:nvSpPr>
        <p:spPr bwMode="auto">
          <a:xfrm>
            <a:off x="2103181" y="403148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05" name="Oval 42"/>
          <p:cNvSpPr>
            <a:spLocks noChangeAspect="1" noChangeArrowheads="1"/>
          </p:cNvSpPr>
          <p:nvPr/>
        </p:nvSpPr>
        <p:spPr bwMode="auto">
          <a:xfrm>
            <a:off x="1593594" y="39489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06" name="Oval 43"/>
          <p:cNvSpPr>
            <a:spLocks noChangeAspect="1" noChangeArrowheads="1"/>
          </p:cNvSpPr>
          <p:nvPr/>
        </p:nvSpPr>
        <p:spPr bwMode="auto">
          <a:xfrm>
            <a:off x="1677731" y="35171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07" name="Oval 44"/>
          <p:cNvSpPr>
            <a:spLocks noChangeAspect="1" noChangeArrowheads="1"/>
          </p:cNvSpPr>
          <p:nvPr/>
        </p:nvSpPr>
        <p:spPr bwMode="auto">
          <a:xfrm>
            <a:off x="1758694" y="41013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08" name="Oval 45"/>
          <p:cNvSpPr>
            <a:spLocks noChangeAspect="1" noChangeArrowheads="1"/>
          </p:cNvSpPr>
          <p:nvPr/>
        </p:nvSpPr>
        <p:spPr bwMode="auto">
          <a:xfrm>
            <a:off x="1842831" y="36695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09" name="Oval 46"/>
          <p:cNvSpPr>
            <a:spLocks noChangeAspect="1" noChangeArrowheads="1"/>
          </p:cNvSpPr>
          <p:nvPr/>
        </p:nvSpPr>
        <p:spPr bwMode="auto">
          <a:xfrm>
            <a:off x="2511169" y="41394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10" name="Oval 47"/>
          <p:cNvSpPr>
            <a:spLocks noChangeAspect="1" noChangeArrowheads="1"/>
          </p:cNvSpPr>
          <p:nvPr/>
        </p:nvSpPr>
        <p:spPr bwMode="auto">
          <a:xfrm>
            <a:off x="2904869" y="4588700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11" name="Oval 48"/>
          <p:cNvSpPr>
            <a:spLocks noChangeAspect="1" noChangeArrowheads="1"/>
          </p:cNvSpPr>
          <p:nvPr/>
        </p:nvSpPr>
        <p:spPr bwMode="auto">
          <a:xfrm>
            <a:off x="2352419" y="4807775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12" name="Oval 49"/>
          <p:cNvSpPr>
            <a:spLocks noChangeAspect="1" noChangeArrowheads="1"/>
          </p:cNvSpPr>
          <p:nvPr/>
        </p:nvSpPr>
        <p:spPr bwMode="auto">
          <a:xfrm>
            <a:off x="1242756" y="3653663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13" name="Oval 50"/>
          <p:cNvSpPr>
            <a:spLocks noChangeAspect="1" noChangeArrowheads="1"/>
          </p:cNvSpPr>
          <p:nvPr/>
        </p:nvSpPr>
        <p:spPr bwMode="auto">
          <a:xfrm>
            <a:off x="3203319" y="4388675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14" name="Oval 51"/>
          <p:cNvSpPr>
            <a:spLocks noChangeAspect="1" noChangeArrowheads="1"/>
          </p:cNvSpPr>
          <p:nvPr/>
        </p:nvSpPr>
        <p:spPr bwMode="auto">
          <a:xfrm>
            <a:off x="3287456" y="3956875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15" name="Oval 52"/>
          <p:cNvSpPr>
            <a:spLocks noChangeAspect="1" noChangeArrowheads="1"/>
          </p:cNvSpPr>
          <p:nvPr/>
        </p:nvSpPr>
        <p:spPr bwMode="auto">
          <a:xfrm>
            <a:off x="1910782" y="4179005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16" name="Oval 53"/>
          <p:cNvSpPr>
            <a:spLocks noChangeAspect="1" noChangeArrowheads="1"/>
          </p:cNvSpPr>
          <p:nvPr/>
        </p:nvSpPr>
        <p:spPr bwMode="auto">
          <a:xfrm>
            <a:off x="3452556" y="4109275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17" name="Oval 54"/>
          <p:cNvSpPr>
            <a:spLocks noChangeAspect="1" noChangeArrowheads="1"/>
          </p:cNvSpPr>
          <p:nvPr/>
        </p:nvSpPr>
        <p:spPr bwMode="auto">
          <a:xfrm>
            <a:off x="2492119" y="3482213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18" name="Oval 55"/>
          <p:cNvSpPr>
            <a:spLocks noChangeAspect="1" noChangeArrowheads="1"/>
          </p:cNvSpPr>
          <p:nvPr/>
        </p:nvSpPr>
        <p:spPr bwMode="auto">
          <a:xfrm>
            <a:off x="2477831" y="38346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19" name="Oval 56"/>
          <p:cNvSpPr>
            <a:spLocks noChangeAspect="1" noChangeArrowheads="1"/>
          </p:cNvSpPr>
          <p:nvPr/>
        </p:nvSpPr>
        <p:spPr bwMode="auto">
          <a:xfrm>
            <a:off x="3000118" y="3782250"/>
            <a:ext cx="117737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20" name="Oval 57"/>
          <p:cNvSpPr>
            <a:spLocks noChangeAspect="1" noChangeArrowheads="1"/>
          </p:cNvSpPr>
          <p:nvPr/>
        </p:nvSpPr>
        <p:spPr bwMode="auto">
          <a:xfrm>
            <a:off x="1444369" y="4750625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21" name="Oval 58"/>
          <p:cNvSpPr>
            <a:spLocks noChangeAspect="1" noChangeArrowheads="1"/>
          </p:cNvSpPr>
          <p:nvPr/>
        </p:nvSpPr>
        <p:spPr bwMode="auto">
          <a:xfrm>
            <a:off x="3000118" y="4148963"/>
            <a:ext cx="117737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22" name="Oval 59"/>
          <p:cNvSpPr>
            <a:spLocks noChangeAspect="1" noChangeArrowheads="1"/>
          </p:cNvSpPr>
          <p:nvPr/>
        </p:nvSpPr>
        <p:spPr bwMode="auto">
          <a:xfrm>
            <a:off x="798256" y="4021963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23" name="Oval 60"/>
          <p:cNvSpPr>
            <a:spLocks noChangeAspect="1" noChangeArrowheads="1"/>
          </p:cNvSpPr>
          <p:nvPr/>
        </p:nvSpPr>
        <p:spPr bwMode="auto">
          <a:xfrm>
            <a:off x="1090356" y="494588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24" name="Oval 61"/>
          <p:cNvSpPr>
            <a:spLocks noChangeAspect="1" noChangeArrowheads="1"/>
          </p:cNvSpPr>
          <p:nvPr/>
        </p:nvSpPr>
        <p:spPr bwMode="auto">
          <a:xfrm>
            <a:off x="990344" y="5431663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25" name="Oval 62"/>
          <p:cNvSpPr>
            <a:spLocks noChangeAspect="1" noChangeArrowheads="1"/>
          </p:cNvSpPr>
          <p:nvPr/>
        </p:nvSpPr>
        <p:spPr bwMode="auto">
          <a:xfrm>
            <a:off x="1458656" y="5338000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26" name="Oval 63"/>
          <p:cNvSpPr>
            <a:spLocks noChangeAspect="1" noChangeArrowheads="1"/>
          </p:cNvSpPr>
          <p:nvPr/>
        </p:nvSpPr>
        <p:spPr bwMode="auto">
          <a:xfrm>
            <a:off x="1358644" y="5598350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27" name="Oval 64"/>
          <p:cNvSpPr>
            <a:spLocks noChangeAspect="1" noChangeArrowheads="1"/>
          </p:cNvSpPr>
          <p:nvPr/>
        </p:nvSpPr>
        <p:spPr bwMode="auto">
          <a:xfrm>
            <a:off x="1977769" y="4576000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28" name="Oval 65"/>
          <p:cNvSpPr>
            <a:spLocks noChangeAspect="1" noChangeArrowheads="1"/>
          </p:cNvSpPr>
          <p:nvPr/>
        </p:nvSpPr>
        <p:spPr bwMode="auto">
          <a:xfrm>
            <a:off x="1807906" y="4796663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29" name="Oval 66"/>
          <p:cNvSpPr>
            <a:spLocks noChangeAspect="1" noChangeArrowheads="1"/>
          </p:cNvSpPr>
          <p:nvPr/>
        </p:nvSpPr>
        <p:spPr bwMode="auto">
          <a:xfrm>
            <a:off x="1722180" y="4379150"/>
            <a:ext cx="117738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30" name="Oval 67"/>
          <p:cNvSpPr>
            <a:spLocks noChangeAspect="1" noChangeArrowheads="1"/>
          </p:cNvSpPr>
          <p:nvPr/>
        </p:nvSpPr>
        <p:spPr bwMode="auto">
          <a:xfrm>
            <a:off x="1255456" y="509828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31" name="Oval 68"/>
          <p:cNvSpPr>
            <a:spLocks noChangeAspect="1" noChangeArrowheads="1"/>
          </p:cNvSpPr>
          <p:nvPr/>
        </p:nvSpPr>
        <p:spPr bwMode="auto">
          <a:xfrm>
            <a:off x="2149219" y="3642550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32" name="Oval 69"/>
          <p:cNvSpPr>
            <a:spLocks noChangeAspect="1" noChangeArrowheads="1"/>
          </p:cNvSpPr>
          <p:nvPr/>
        </p:nvSpPr>
        <p:spPr bwMode="auto">
          <a:xfrm>
            <a:off x="1852356" y="33266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33" name="Oval 70"/>
          <p:cNvSpPr>
            <a:spLocks noChangeAspect="1" noChangeArrowheads="1"/>
          </p:cNvSpPr>
          <p:nvPr/>
        </p:nvSpPr>
        <p:spPr bwMode="auto">
          <a:xfrm>
            <a:off x="2601656" y="5731700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3997068" y="4776026"/>
            <a:ext cx="527050" cy="38735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 smtClean="0">
                <a:solidFill>
                  <a:srgbClr val="0000FF"/>
                </a:solidFill>
              </a:rPr>
              <a:t>X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2274135" y="2555114"/>
            <a:ext cx="459908" cy="38735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 smtClean="0">
                <a:solidFill>
                  <a:srgbClr val="0000FF"/>
                </a:solidFill>
              </a:rPr>
              <a:t>X’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38" name="Oval 55"/>
          <p:cNvSpPr>
            <a:spLocks noChangeAspect="1" noChangeArrowheads="1"/>
          </p:cNvSpPr>
          <p:nvPr/>
        </p:nvSpPr>
        <p:spPr bwMode="auto">
          <a:xfrm>
            <a:off x="2630231" y="39870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39" name="Oval 55"/>
          <p:cNvSpPr>
            <a:spLocks noChangeAspect="1" noChangeArrowheads="1"/>
          </p:cNvSpPr>
          <p:nvPr/>
        </p:nvSpPr>
        <p:spPr bwMode="auto">
          <a:xfrm>
            <a:off x="2782631" y="41394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40" name="Oval 55"/>
          <p:cNvSpPr>
            <a:spLocks noChangeAspect="1" noChangeArrowheads="1"/>
          </p:cNvSpPr>
          <p:nvPr/>
        </p:nvSpPr>
        <p:spPr bwMode="auto">
          <a:xfrm>
            <a:off x="2935031" y="42918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41" name="Oval 55"/>
          <p:cNvSpPr>
            <a:spLocks noChangeAspect="1" noChangeArrowheads="1"/>
          </p:cNvSpPr>
          <p:nvPr/>
        </p:nvSpPr>
        <p:spPr bwMode="auto">
          <a:xfrm>
            <a:off x="2648680" y="44442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42" name="Oval 55"/>
          <p:cNvSpPr>
            <a:spLocks noChangeAspect="1" noChangeArrowheads="1"/>
          </p:cNvSpPr>
          <p:nvPr/>
        </p:nvSpPr>
        <p:spPr bwMode="auto">
          <a:xfrm>
            <a:off x="1928580" y="44442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43" name="Oval 55"/>
          <p:cNvSpPr>
            <a:spLocks noChangeAspect="1" noChangeArrowheads="1"/>
          </p:cNvSpPr>
          <p:nvPr/>
        </p:nvSpPr>
        <p:spPr bwMode="auto">
          <a:xfrm>
            <a:off x="2000590" y="4388079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44" name="Oval 55"/>
          <p:cNvSpPr>
            <a:spLocks noChangeAspect="1" noChangeArrowheads="1"/>
          </p:cNvSpPr>
          <p:nvPr/>
        </p:nvSpPr>
        <p:spPr bwMode="auto">
          <a:xfrm>
            <a:off x="2216620" y="44442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45" name="Oval 55"/>
          <p:cNvSpPr>
            <a:spLocks noChangeAspect="1" noChangeArrowheads="1"/>
          </p:cNvSpPr>
          <p:nvPr/>
        </p:nvSpPr>
        <p:spPr bwMode="auto">
          <a:xfrm>
            <a:off x="2576670" y="4568119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46" name="Oval 55"/>
          <p:cNvSpPr>
            <a:spLocks noChangeAspect="1" noChangeArrowheads="1"/>
          </p:cNvSpPr>
          <p:nvPr/>
        </p:nvSpPr>
        <p:spPr bwMode="auto">
          <a:xfrm>
            <a:off x="1928580" y="4856159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47" name="Oval 55"/>
          <p:cNvSpPr>
            <a:spLocks noChangeAspect="1" noChangeArrowheads="1"/>
          </p:cNvSpPr>
          <p:nvPr/>
        </p:nvSpPr>
        <p:spPr bwMode="auto">
          <a:xfrm>
            <a:off x="1658923" y="4710863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48" name="Oval 55"/>
          <p:cNvSpPr>
            <a:spLocks noChangeAspect="1" noChangeArrowheads="1"/>
          </p:cNvSpPr>
          <p:nvPr/>
        </p:nvSpPr>
        <p:spPr bwMode="auto">
          <a:xfrm>
            <a:off x="3239831" y="45966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49" name="Oval 55"/>
          <p:cNvSpPr>
            <a:spLocks noChangeAspect="1" noChangeArrowheads="1"/>
          </p:cNvSpPr>
          <p:nvPr/>
        </p:nvSpPr>
        <p:spPr bwMode="auto">
          <a:xfrm>
            <a:off x="3392231" y="47490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50" name="Oval 55"/>
          <p:cNvSpPr>
            <a:spLocks noChangeAspect="1" noChangeArrowheads="1"/>
          </p:cNvSpPr>
          <p:nvPr/>
        </p:nvSpPr>
        <p:spPr bwMode="auto">
          <a:xfrm>
            <a:off x="3544631" y="49014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51" name="Oval 52"/>
          <p:cNvSpPr>
            <a:spLocks noChangeAspect="1" noChangeArrowheads="1"/>
          </p:cNvSpPr>
          <p:nvPr/>
        </p:nvSpPr>
        <p:spPr bwMode="auto">
          <a:xfrm>
            <a:off x="2063182" y="4331405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52" name="Oval 52"/>
          <p:cNvSpPr>
            <a:spLocks noChangeAspect="1" noChangeArrowheads="1"/>
          </p:cNvSpPr>
          <p:nvPr/>
        </p:nvSpPr>
        <p:spPr bwMode="auto">
          <a:xfrm>
            <a:off x="2281928" y="4893450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53" name="Oval 52"/>
          <p:cNvSpPr>
            <a:spLocks noChangeAspect="1" noChangeArrowheads="1"/>
          </p:cNvSpPr>
          <p:nvPr/>
        </p:nvSpPr>
        <p:spPr bwMode="auto">
          <a:xfrm>
            <a:off x="2315798" y="4483805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54" name="Oval 52"/>
          <p:cNvSpPr>
            <a:spLocks noChangeAspect="1" noChangeArrowheads="1"/>
          </p:cNvSpPr>
          <p:nvPr/>
        </p:nvSpPr>
        <p:spPr bwMode="auto">
          <a:xfrm>
            <a:off x="2215582" y="4712139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55" name="Oval 52"/>
          <p:cNvSpPr>
            <a:spLocks noChangeAspect="1" noChangeArrowheads="1"/>
          </p:cNvSpPr>
          <p:nvPr/>
        </p:nvSpPr>
        <p:spPr bwMode="auto">
          <a:xfrm>
            <a:off x="1496520" y="4483805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56" name="Oval 52"/>
          <p:cNvSpPr>
            <a:spLocks noChangeAspect="1" noChangeArrowheads="1"/>
          </p:cNvSpPr>
          <p:nvPr/>
        </p:nvSpPr>
        <p:spPr bwMode="auto">
          <a:xfrm>
            <a:off x="2459818" y="5072189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57" name="Oval 52"/>
          <p:cNvSpPr>
            <a:spLocks noChangeAspect="1" noChangeArrowheads="1"/>
          </p:cNvSpPr>
          <p:nvPr/>
        </p:nvSpPr>
        <p:spPr bwMode="auto">
          <a:xfrm>
            <a:off x="2072600" y="4856159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58" name="Oval 52"/>
          <p:cNvSpPr>
            <a:spLocks noChangeAspect="1" noChangeArrowheads="1"/>
          </p:cNvSpPr>
          <p:nvPr/>
        </p:nvSpPr>
        <p:spPr bwMode="auto">
          <a:xfrm>
            <a:off x="2531828" y="4856159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59" name="Oval 52"/>
          <p:cNvSpPr>
            <a:spLocks noChangeAspect="1" noChangeArrowheads="1"/>
          </p:cNvSpPr>
          <p:nvPr/>
        </p:nvSpPr>
        <p:spPr bwMode="auto">
          <a:xfrm>
            <a:off x="2243788" y="3956019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60" name="Oval 52"/>
          <p:cNvSpPr>
            <a:spLocks noChangeAspect="1" noChangeArrowheads="1"/>
          </p:cNvSpPr>
          <p:nvPr/>
        </p:nvSpPr>
        <p:spPr bwMode="auto">
          <a:xfrm>
            <a:off x="2000590" y="5216209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61" name="Oval 52"/>
          <p:cNvSpPr>
            <a:spLocks noChangeAspect="1" noChangeArrowheads="1"/>
          </p:cNvSpPr>
          <p:nvPr/>
        </p:nvSpPr>
        <p:spPr bwMode="auto">
          <a:xfrm>
            <a:off x="1784560" y="4532099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62" name="Oval 52"/>
          <p:cNvSpPr>
            <a:spLocks noChangeAspect="1" noChangeArrowheads="1"/>
          </p:cNvSpPr>
          <p:nvPr/>
        </p:nvSpPr>
        <p:spPr bwMode="auto">
          <a:xfrm>
            <a:off x="2215582" y="4483805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63" name="Oval 55"/>
          <p:cNvSpPr>
            <a:spLocks noChangeAspect="1" noChangeArrowheads="1"/>
          </p:cNvSpPr>
          <p:nvPr/>
        </p:nvSpPr>
        <p:spPr bwMode="auto">
          <a:xfrm>
            <a:off x="2432650" y="4720519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64" name="Oval 55"/>
          <p:cNvSpPr>
            <a:spLocks noChangeAspect="1" noChangeArrowheads="1"/>
          </p:cNvSpPr>
          <p:nvPr/>
        </p:nvSpPr>
        <p:spPr bwMode="auto">
          <a:xfrm>
            <a:off x="2432650" y="4244059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65" name="Oval 55"/>
          <p:cNvSpPr>
            <a:spLocks noChangeAspect="1" noChangeArrowheads="1"/>
          </p:cNvSpPr>
          <p:nvPr/>
        </p:nvSpPr>
        <p:spPr bwMode="auto">
          <a:xfrm>
            <a:off x="2000590" y="4712139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66" name="Oval 55"/>
          <p:cNvSpPr>
            <a:spLocks noChangeAspect="1" noChangeArrowheads="1"/>
          </p:cNvSpPr>
          <p:nvPr/>
        </p:nvSpPr>
        <p:spPr bwMode="auto">
          <a:xfrm>
            <a:off x="2585050" y="4872919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67" name="Oval 7"/>
          <p:cNvSpPr>
            <a:spLocks noChangeArrowheads="1"/>
          </p:cNvSpPr>
          <p:nvPr/>
        </p:nvSpPr>
        <p:spPr bwMode="auto">
          <a:xfrm rot="1487469">
            <a:off x="6032545" y="2573643"/>
            <a:ext cx="2072980" cy="4140000"/>
          </a:xfrm>
          <a:prstGeom prst="ellipse">
            <a:avLst/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68" name="Line 8"/>
          <p:cNvSpPr>
            <a:spLocks noChangeShapeType="1"/>
          </p:cNvSpPr>
          <p:nvPr/>
        </p:nvSpPr>
        <p:spPr bwMode="auto">
          <a:xfrm>
            <a:off x="5011292" y="4645850"/>
            <a:ext cx="4478338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69" name="Line 9"/>
          <p:cNvSpPr>
            <a:spLocks noChangeShapeType="1"/>
          </p:cNvSpPr>
          <p:nvPr/>
        </p:nvSpPr>
        <p:spPr bwMode="auto">
          <a:xfrm>
            <a:off x="7041705" y="2555115"/>
            <a:ext cx="0" cy="399141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8880030" y="4776026"/>
            <a:ext cx="527050" cy="38735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 smtClean="0">
                <a:solidFill>
                  <a:srgbClr val="0000FF"/>
                </a:solidFill>
              </a:rPr>
              <a:t>X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7169226" y="2257786"/>
            <a:ext cx="459908" cy="38735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 smtClean="0">
                <a:solidFill>
                  <a:srgbClr val="0000FF"/>
                </a:solidFill>
              </a:rPr>
              <a:t>X’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34" name="Oval 10"/>
          <p:cNvSpPr>
            <a:spLocks noChangeAspect="1" noChangeArrowheads="1"/>
          </p:cNvSpPr>
          <p:nvPr/>
        </p:nvSpPr>
        <p:spPr bwMode="auto">
          <a:xfrm>
            <a:off x="7447246" y="2826947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35" name="Oval 11"/>
          <p:cNvSpPr>
            <a:spLocks noChangeAspect="1" noChangeArrowheads="1"/>
          </p:cNvSpPr>
          <p:nvPr/>
        </p:nvSpPr>
        <p:spPr bwMode="auto">
          <a:xfrm>
            <a:off x="7887373" y="3642550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70" name="Oval 12"/>
          <p:cNvSpPr>
            <a:spLocks noChangeAspect="1" noChangeArrowheads="1"/>
          </p:cNvSpPr>
          <p:nvPr/>
        </p:nvSpPr>
        <p:spPr bwMode="auto">
          <a:xfrm>
            <a:off x="6388537" y="6223945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71" name="Oval 13"/>
          <p:cNvSpPr>
            <a:spLocks noChangeAspect="1" noChangeArrowheads="1"/>
          </p:cNvSpPr>
          <p:nvPr/>
        </p:nvSpPr>
        <p:spPr bwMode="auto">
          <a:xfrm>
            <a:off x="7561935" y="4987163"/>
            <a:ext cx="117737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72" name="Oval 14"/>
          <p:cNvSpPr>
            <a:spLocks noChangeAspect="1" noChangeArrowheads="1"/>
          </p:cNvSpPr>
          <p:nvPr/>
        </p:nvSpPr>
        <p:spPr bwMode="auto">
          <a:xfrm>
            <a:off x="6132723" y="6087319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73" name="Oval 15"/>
          <p:cNvSpPr>
            <a:spLocks noChangeAspect="1" noChangeArrowheads="1"/>
          </p:cNvSpPr>
          <p:nvPr/>
        </p:nvSpPr>
        <p:spPr bwMode="auto">
          <a:xfrm>
            <a:off x="7463511" y="54729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74" name="Oval 16"/>
          <p:cNvSpPr>
            <a:spLocks noChangeAspect="1" noChangeArrowheads="1"/>
          </p:cNvSpPr>
          <p:nvPr/>
        </p:nvSpPr>
        <p:spPr bwMode="auto">
          <a:xfrm>
            <a:off x="7854716" y="3771774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75" name="Oval 17"/>
          <p:cNvSpPr>
            <a:spLocks noChangeAspect="1" noChangeArrowheads="1"/>
          </p:cNvSpPr>
          <p:nvPr/>
        </p:nvSpPr>
        <p:spPr bwMode="auto">
          <a:xfrm>
            <a:off x="7727035" y="5139563"/>
            <a:ext cx="117737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76" name="Oval 18"/>
          <p:cNvSpPr>
            <a:spLocks noChangeAspect="1" noChangeArrowheads="1"/>
          </p:cNvSpPr>
          <p:nvPr/>
        </p:nvSpPr>
        <p:spPr bwMode="auto">
          <a:xfrm>
            <a:off x="6446143" y="5997664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77" name="Oval 19"/>
          <p:cNvSpPr>
            <a:spLocks noChangeAspect="1" noChangeArrowheads="1"/>
          </p:cNvSpPr>
          <p:nvPr/>
        </p:nvSpPr>
        <p:spPr bwMode="auto">
          <a:xfrm>
            <a:off x="6682183" y="6187363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78" name="Oval 20"/>
          <p:cNvSpPr>
            <a:spLocks noChangeAspect="1" noChangeArrowheads="1"/>
          </p:cNvSpPr>
          <p:nvPr/>
        </p:nvSpPr>
        <p:spPr bwMode="auto">
          <a:xfrm>
            <a:off x="6926936" y="56380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79" name="Oval 21"/>
          <p:cNvSpPr>
            <a:spLocks noChangeAspect="1" noChangeArrowheads="1"/>
          </p:cNvSpPr>
          <p:nvPr/>
        </p:nvSpPr>
        <p:spPr bwMode="auto">
          <a:xfrm>
            <a:off x="6558636" y="5139563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80" name="Oval 22"/>
          <p:cNvSpPr>
            <a:spLocks noChangeAspect="1" noChangeArrowheads="1"/>
          </p:cNvSpPr>
          <p:nvPr/>
        </p:nvSpPr>
        <p:spPr bwMode="auto">
          <a:xfrm>
            <a:off x="7011073" y="52062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81" name="Oval 23"/>
          <p:cNvSpPr>
            <a:spLocks noChangeAspect="1" noChangeArrowheads="1"/>
          </p:cNvSpPr>
          <p:nvPr/>
        </p:nvSpPr>
        <p:spPr bwMode="auto">
          <a:xfrm>
            <a:off x="6245898" y="4593463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82" name="Oval 24"/>
          <p:cNvSpPr>
            <a:spLocks noChangeAspect="1" noChangeArrowheads="1"/>
          </p:cNvSpPr>
          <p:nvPr/>
        </p:nvSpPr>
        <p:spPr bwMode="auto">
          <a:xfrm>
            <a:off x="7092036" y="57904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83" name="Oval 25"/>
          <p:cNvSpPr>
            <a:spLocks noChangeAspect="1" noChangeArrowheads="1"/>
          </p:cNvSpPr>
          <p:nvPr/>
        </p:nvSpPr>
        <p:spPr bwMode="auto">
          <a:xfrm>
            <a:off x="6723736" y="5291963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84" name="Oval 26"/>
          <p:cNvSpPr>
            <a:spLocks noChangeAspect="1" noChangeArrowheads="1"/>
          </p:cNvSpPr>
          <p:nvPr/>
        </p:nvSpPr>
        <p:spPr bwMode="auto">
          <a:xfrm>
            <a:off x="7176173" y="53586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85" name="Oval 27"/>
          <p:cNvSpPr>
            <a:spLocks noChangeAspect="1" noChangeArrowheads="1"/>
          </p:cNvSpPr>
          <p:nvPr/>
        </p:nvSpPr>
        <p:spPr bwMode="auto">
          <a:xfrm>
            <a:off x="6623723" y="57777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86" name="Oval 28"/>
          <p:cNvSpPr>
            <a:spLocks noChangeAspect="1" noChangeArrowheads="1"/>
          </p:cNvSpPr>
          <p:nvPr/>
        </p:nvSpPr>
        <p:spPr bwMode="auto">
          <a:xfrm>
            <a:off x="7587336" y="38473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87" name="Oval 29"/>
          <p:cNvSpPr>
            <a:spLocks noChangeAspect="1" noChangeArrowheads="1"/>
          </p:cNvSpPr>
          <p:nvPr/>
        </p:nvSpPr>
        <p:spPr bwMode="auto">
          <a:xfrm>
            <a:off x="7628611" y="46347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88" name="Oval 30"/>
          <p:cNvSpPr>
            <a:spLocks noChangeAspect="1" noChangeArrowheads="1"/>
          </p:cNvSpPr>
          <p:nvPr/>
        </p:nvSpPr>
        <p:spPr bwMode="auto">
          <a:xfrm>
            <a:off x="7092036" y="47998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89" name="Oval 31"/>
          <p:cNvSpPr>
            <a:spLocks noChangeAspect="1" noChangeArrowheads="1"/>
          </p:cNvSpPr>
          <p:nvPr/>
        </p:nvSpPr>
        <p:spPr bwMode="auto">
          <a:xfrm>
            <a:off x="7176173" y="43680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90" name="Oval 32"/>
          <p:cNvSpPr>
            <a:spLocks noChangeAspect="1" noChangeArrowheads="1"/>
          </p:cNvSpPr>
          <p:nvPr/>
        </p:nvSpPr>
        <p:spPr bwMode="auto">
          <a:xfrm>
            <a:off x="7257136" y="49522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91" name="Oval 33"/>
          <p:cNvSpPr>
            <a:spLocks noChangeAspect="1" noChangeArrowheads="1"/>
          </p:cNvSpPr>
          <p:nvPr/>
        </p:nvSpPr>
        <p:spPr bwMode="auto">
          <a:xfrm>
            <a:off x="7341273" y="45204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92" name="Oval 34"/>
          <p:cNvSpPr>
            <a:spLocks noChangeAspect="1" noChangeArrowheads="1"/>
          </p:cNvSpPr>
          <p:nvPr/>
        </p:nvSpPr>
        <p:spPr bwMode="auto">
          <a:xfrm>
            <a:off x="6187161" y="4301363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93" name="Oval 35"/>
          <p:cNvSpPr>
            <a:spLocks noChangeAspect="1" noChangeArrowheads="1"/>
          </p:cNvSpPr>
          <p:nvPr/>
        </p:nvSpPr>
        <p:spPr bwMode="auto">
          <a:xfrm>
            <a:off x="6087148" y="47871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94" name="Oval 36"/>
          <p:cNvSpPr>
            <a:spLocks noChangeAspect="1" noChangeArrowheads="1"/>
          </p:cNvSpPr>
          <p:nvPr/>
        </p:nvSpPr>
        <p:spPr bwMode="auto">
          <a:xfrm>
            <a:off x="7204358" y="3927085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95" name="Oval 37"/>
          <p:cNvSpPr>
            <a:spLocks noChangeAspect="1" noChangeArrowheads="1"/>
          </p:cNvSpPr>
          <p:nvPr/>
        </p:nvSpPr>
        <p:spPr bwMode="auto">
          <a:xfrm>
            <a:off x="7288496" y="3495285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96" name="Oval 38"/>
          <p:cNvSpPr>
            <a:spLocks noChangeAspect="1" noChangeArrowheads="1"/>
          </p:cNvSpPr>
          <p:nvPr/>
        </p:nvSpPr>
        <p:spPr bwMode="auto">
          <a:xfrm>
            <a:off x="7369458" y="4196960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97" name="Oval 39"/>
          <p:cNvSpPr>
            <a:spLocks noChangeAspect="1" noChangeArrowheads="1"/>
          </p:cNvSpPr>
          <p:nvPr/>
        </p:nvSpPr>
        <p:spPr bwMode="auto">
          <a:xfrm>
            <a:off x="7453596" y="3647685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98" name="Oval 40"/>
          <p:cNvSpPr>
            <a:spLocks noChangeAspect="1" noChangeArrowheads="1"/>
          </p:cNvSpPr>
          <p:nvPr/>
        </p:nvSpPr>
        <p:spPr bwMode="auto">
          <a:xfrm>
            <a:off x="7084098" y="3729863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99" name="Oval 41"/>
          <p:cNvSpPr>
            <a:spLocks noChangeAspect="1" noChangeArrowheads="1"/>
          </p:cNvSpPr>
          <p:nvPr/>
        </p:nvSpPr>
        <p:spPr bwMode="auto">
          <a:xfrm>
            <a:off x="6995198" y="418388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00" name="Oval 42"/>
          <p:cNvSpPr>
            <a:spLocks noChangeAspect="1" noChangeArrowheads="1"/>
          </p:cNvSpPr>
          <p:nvPr/>
        </p:nvSpPr>
        <p:spPr bwMode="auto">
          <a:xfrm>
            <a:off x="6485611" y="41013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01" name="Oval 43"/>
          <p:cNvSpPr>
            <a:spLocks noChangeAspect="1" noChangeArrowheads="1"/>
          </p:cNvSpPr>
          <p:nvPr/>
        </p:nvSpPr>
        <p:spPr bwMode="auto">
          <a:xfrm>
            <a:off x="6569748" y="36695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02" name="Oval 44"/>
          <p:cNvSpPr>
            <a:spLocks noChangeAspect="1" noChangeArrowheads="1"/>
          </p:cNvSpPr>
          <p:nvPr/>
        </p:nvSpPr>
        <p:spPr bwMode="auto">
          <a:xfrm>
            <a:off x="6650711" y="42537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03" name="Oval 45"/>
          <p:cNvSpPr>
            <a:spLocks noChangeAspect="1" noChangeArrowheads="1"/>
          </p:cNvSpPr>
          <p:nvPr/>
        </p:nvSpPr>
        <p:spPr bwMode="auto">
          <a:xfrm>
            <a:off x="6734848" y="38219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04" name="Oval 46"/>
          <p:cNvSpPr>
            <a:spLocks noChangeAspect="1" noChangeArrowheads="1"/>
          </p:cNvSpPr>
          <p:nvPr/>
        </p:nvSpPr>
        <p:spPr bwMode="auto">
          <a:xfrm>
            <a:off x="7403186" y="42918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05" name="Oval 47"/>
          <p:cNvSpPr>
            <a:spLocks noChangeAspect="1" noChangeArrowheads="1"/>
          </p:cNvSpPr>
          <p:nvPr/>
        </p:nvSpPr>
        <p:spPr bwMode="auto">
          <a:xfrm>
            <a:off x="7796886" y="4741100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06" name="Oval 48"/>
          <p:cNvSpPr>
            <a:spLocks noChangeAspect="1" noChangeArrowheads="1"/>
          </p:cNvSpPr>
          <p:nvPr/>
        </p:nvSpPr>
        <p:spPr bwMode="auto">
          <a:xfrm>
            <a:off x="7244436" y="4960175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07" name="Oval 49"/>
          <p:cNvSpPr>
            <a:spLocks noChangeAspect="1" noChangeArrowheads="1"/>
          </p:cNvSpPr>
          <p:nvPr/>
        </p:nvSpPr>
        <p:spPr bwMode="auto">
          <a:xfrm>
            <a:off x="7788558" y="2780910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08" name="Oval 50"/>
          <p:cNvSpPr>
            <a:spLocks noChangeAspect="1" noChangeArrowheads="1"/>
          </p:cNvSpPr>
          <p:nvPr/>
        </p:nvSpPr>
        <p:spPr bwMode="auto">
          <a:xfrm>
            <a:off x="8095336" y="4541075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09" name="Oval 51"/>
          <p:cNvSpPr>
            <a:spLocks noChangeAspect="1" noChangeArrowheads="1"/>
          </p:cNvSpPr>
          <p:nvPr/>
        </p:nvSpPr>
        <p:spPr bwMode="auto">
          <a:xfrm>
            <a:off x="8084198" y="407629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10" name="Oval 52"/>
          <p:cNvSpPr>
            <a:spLocks noChangeAspect="1" noChangeArrowheads="1"/>
          </p:cNvSpPr>
          <p:nvPr/>
        </p:nvSpPr>
        <p:spPr bwMode="auto">
          <a:xfrm>
            <a:off x="6802799" y="4331405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11" name="Oval 53"/>
          <p:cNvSpPr>
            <a:spLocks noChangeAspect="1" noChangeArrowheads="1"/>
          </p:cNvSpPr>
          <p:nvPr/>
        </p:nvSpPr>
        <p:spPr bwMode="auto">
          <a:xfrm>
            <a:off x="8153654" y="3708224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12" name="Oval 54"/>
          <p:cNvSpPr>
            <a:spLocks noChangeAspect="1" noChangeArrowheads="1"/>
          </p:cNvSpPr>
          <p:nvPr/>
        </p:nvSpPr>
        <p:spPr bwMode="auto">
          <a:xfrm>
            <a:off x="7384136" y="3634613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13" name="Oval 55"/>
          <p:cNvSpPr>
            <a:spLocks noChangeAspect="1" noChangeArrowheads="1"/>
          </p:cNvSpPr>
          <p:nvPr/>
        </p:nvSpPr>
        <p:spPr bwMode="auto">
          <a:xfrm>
            <a:off x="7369848" y="39870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14" name="Oval 56"/>
          <p:cNvSpPr>
            <a:spLocks noChangeAspect="1" noChangeArrowheads="1"/>
          </p:cNvSpPr>
          <p:nvPr/>
        </p:nvSpPr>
        <p:spPr bwMode="auto">
          <a:xfrm>
            <a:off x="7892135" y="3934650"/>
            <a:ext cx="117737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15" name="Oval 57"/>
          <p:cNvSpPr>
            <a:spLocks noChangeAspect="1" noChangeArrowheads="1"/>
          </p:cNvSpPr>
          <p:nvPr/>
        </p:nvSpPr>
        <p:spPr bwMode="auto">
          <a:xfrm>
            <a:off x="6336386" y="4903025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16" name="Oval 58"/>
          <p:cNvSpPr>
            <a:spLocks noChangeAspect="1" noChangeArrowheads="1"/>
          </p:cNvSpPr>
          <p:nvPr/>
        </p:nvSpPr>
        <p:spPr bwMode="auto">
          <a:xfrm>
            <a:off x="7892135" y="4301363"/>
            <a:ext cx="117737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17" name="Oval 59"/>
          <p:cNvSpPr>
            <a:spLocks noChangeAspect="1" noChangeArrowheads="1"/>
          </p:cNvSpPr>
          <p:nvPr/>
        </p:nvSpPr>
        <p:spPr bwMode="auto">
          <a:xfrm>
            <a:off x="7344058" y="3149210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18" name="Oval 60"/>
          <p:cNvSpPr>
            <a:spLocks noChangeAspect="1" noChangeArrowheads="1"/>
          </p:cNvSpPr>
          <p:nvPr/>
        </p:nvSpPr>
        <p:spPr bwMode="auto">
          <a:xfrm>
            <a:off x="5982373" y="509828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19" name="Oval 61"/>
          <p:cNvSpPr>
            <a:spLocks noChangeAspect="1" noChangeArrowheads="1"/>
          </p:cNvSpPr>
          <p:nvPr/>
        </p:nvSpPr>
        <p:spPr bwMode="auto">
          <a:xfrm>
            <a:off x="5882361" y="5584063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20" name="Oval 62"/>
          <p:cNvSpPr>
            <a:spLocks noChangeAspect="1" noChangeArrowheads="1"/>
          </p:cNvSpPr>
          <p:nvPr/>
        </p:nvSpPr>
        <p:spPr bwMode="auto">
          <a:xfrm>
            <a:off x="6350673" y="5490400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21" name="Oval 63"/>
          <p:cNvSpPr>
            <a:spLocks noChangeAspect="1" noChangeArrowheads="1"/>
          </p:cNvSpPr>
          <p:nvPr/>
        </p:nvSpPr>
        <p:spPr bwMode="auto">
          <a:xfrm>
            <a:off x="6250661" y="5750750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22" name="Oval 64"/>
          <p:cNvSpPr>
            <a:spLocks noChangeAspect="1" noChangeArrowheads="1"/>
          </p:cNvSpPr>
          <p:nvPr/>
        </p:nvSpPr>
        <p:spPr bwMode="auto">
          <a:xfrm>
            <a:off x="6869786" y="4728400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23" name="Oval 65"/>
          <p:cNvSpPr>
            <a:spLocks noChangeAspect="1" noChangeArrowheads="1"/>
          </p:cNvSpPr>
          <p:nvPr/>
        </p:nvSpPr>
        <p:spPr bwMode="auto">
          <a:xfrm>
            <a:off x="6699923" y="4949063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24" name="Oval 66"/>
          <p:cNvSpPr>
            <a:spLocks noChangeAspect="1" noChangeArrowheads="1"/>
          </p:cNvSpPr>
          <p:nvPr/>
        </p:nvSpPr>
        <p:spPr bwMode="auto">
          <a:xfrm>
            <a:off x="6614197" y="4531550"/>
            <a:ext cx="117738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25" name="Oval 67"/>
          <p:cNvSpPr>
            <a:spLocks noChangeAspect="1" noChangeArrowheads="1"/>
          </p:cNvSpPr>
          <p:nvPr/>
        </p:nvSpPr>
        <p:spPr bwMode="auto">
          <a:xfrm>
            <a:off x="6147473" y="525068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26" name="Oval 68"/>
          <p:cNvSpPr>
            <a:spLocks noChangeAspect="1" noChangeArrowheads="1"/>
          </p:cNvSpPr>
          <p:nvPr/>
        </p:nvSpPr>
        <p:spPr bwMode="auto">
          <a:xfrm>
            <a:off x="7041236" y="3794950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27" name="Oval 69"/>
          <p:cNvSpPr>
            <a:spLocks noChangeAspect="1" noChangeArrowheads="1"/>
          </p:cNvSpPr>
          <p:nvPr/>
        </p:nvSpPr>
        <p:spPr bwMode="auto">
          <a:xfrm>
            <a:off x="6744373" y="34790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28" name="Oval 70"/>
          <p:cNvSpPr>
            <a:spLocks noChangeAspect="1" noChangeArrowheads="1"/>
          </p:cNvSpPr>
          <p:nvPr/>
        </p:nvSpPr>
        <p:spPr bwMode="auto">
          <a:xfrm>
            <a:off x="6802799" y="5980499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29" name="Oval 55"/>
          <p:cNvSpPr>
            <a:spLocks noChangeAspect="1" noChangeArrowheads="1"/>
          </p:cNvSpPr>
          <p:nvPr/>
        </p:nvSpPr>
        <p:spPr bwMode="auto">
          <a:xfrm>
            <a:off x="7522248" y="41394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30" name="Oval 55"/>
          <p:cNvSpPr>
            <a:spLocks noChangeAspect="1" noChangeArrowheads="1"/>
          </p:cNvSpPr>
          <p:nvPr/>
        </p:nvSpPr>
        <p:spPr bwMode="auto">
          <a:xfrm>
            <a:off x="7674648" y="42918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33" name="Oval 55"/>
          <p:cNvSpPr>
            <a:spLocks noChangeAspect="1" noChangeArrowheads="1"/>
          </p:cNvSpPr>
          <p:nvPr/>
        </p:nvSpPr>
        <p:spPr bwMode="auto">
          <a:xfrm>
            <a:off x="7827048" y="44442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34" name="Oval 55"/>
          <p:cNvSpPr>
            <a:spLocks noChangeAspect="1" noChangeArrowheads="1"/>
          </p:cNvSpPr>
          <p:nvPr/>
        </p:nvSpPr>
        <p:spPr bwMode="auto">
          <a:xfrm>
            <a:off x="7540697" y="45966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35" name="Oval 55"/>
          <p:cNvSpPr>
            <a:spLocks noChangeAspect="1" noChangeArrowheads="1"/>
          </p:cNvSpPr>
          <p:nvPr/>
        </p:nvSpPr>
        <p:spPr bwMode="auto">
          <a:xfrm>
            <a:off x="6820597" y="45966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36" name="Oval 55"/>
          <p:cNvSpPr>
            <a:spLocks noChangeAspect="1" noChangeArrowheads="1"/>
          </p:cNvSpPr>
          <p:nvPr/>
        </p:nvSpPr>
        <p:spPr bwMode="auto">
          <a:xfrm>
            <a:off x="6892607" y="4540479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37" name="Oval 55"/>
          <p:cNvSpPr>
            <a:spLocks noChangeAspect="1" noChangeArrowheads="1"/>
          </p:cNvSpPr>
          <p:nvPr/>
        </p:nvSpPr>
        <p:spPr bwMode="auto">
          <a:xfrm>
            <a:off x="7108637" y="4596638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38" name="Oval 55"/>
          <p:cNvSpPr>
            <a:spLocks noChangeAspect="1" noChangeArrowheads="1"/>
          </p:cNvSpPr>
          <p:nvPr/>
        </p:nvSpPr>
        <p:spPr bwMode="auto">
          <a:xfrm>
            <a:off x="7468687" y="4720519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39" name="Oval 55"/>
          <p:cNvSpPr>
            <a:spLocks noChangeAspect="1" noChangeArrowheads="1"/>
          </p:cNvSpPr>
          <p:nvPr/>
        </p:nvSpPr>
        <p:spPr bwMode="auto">
          <a:xfrm>
            <a:off x="6820597" y="5008559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40" name="Oval 55"/>
          <p:cNvSpPr>
            <a:spLocks noChangeAspect="1" noChangeArrowheads="1"/>
          </p:cNvSpPr>
          <p:nvPr/>
        </p:nvSpPr>
        <p:spPr bwMode="auto">
          <a:xfrm>
            <a:off x="6550940" y="4863263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41" name="Oval 55"/>
          <p:cNvSpPr>
            <a:spLocks noChangeAspect="1" noChangeArrowheads="1"/>
          </p:cNvSpPr>
          <p:nvPr/>
        </p:nvSpPr>
        <p:spPr bwMode="auto">
          <a:xfrm>
            <a:off x="7643706" y="3263210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42" name="Oval 55"/>
          <p:cNvSpPr>
            <a:spLocks noChangeAspect="1" noChangeArrowheads="1"/>
          </p:cNvSpPr>
          <p:nvPr/>
        </p:nvSpPr>
        <p:spPr bwMode="auto">
          <a:xfrm>
            <a:off x="7900753" y="3232024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43" name="Oval 55"/>
          <p:cNvSpPr>
            <a:spLocks noChangeAspect="1" noChangeArrowheads="1"/>
          </p:cNvSpPr>
          <p:nvPr/>
        </p:nvSpPr>
        <p:spPr bwMode="auto">
          <a:xfrm>
            <a:off x="8053153" y="3384424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44" name="Oval 52"/>
          <p:cNvSpPr>
            <a:spLocks noChangeAspect="1" noChangeArrowheads="1"/>
          </p:cNvSpPr>
          <p:nvPr/>
        </p:nvSpPr>
        <p:spPr bwMode="auto">
          <a:xfrm>
            <a:off x="6955199" y="4483805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45" name="Oval 52"/>
          <p:cNvSpPr>
            <a:spLocks noChangeAspect="1" noChangeArrowheads="1"/>
          </p:cNvSpPr>
          <p:nvPr/>
        </p:nvSpPr>
        <p:spPr bwMode="auto">
          <a:xfrm>
            <a:off x="7173945" y="5045850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46" name="Oval 52"/>
          <p:cNvSpPr>
            <a:spLocks noChangeAspect="1" noChangeArrowheads="1"/>
          </p:cNvSpPr>
          <p:nvPr/>
        </p:nvSpPr>
        <p:spPr bwMode="auto">
          <a:xfrm>
            <a:off x="7207815" y="4636205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47" name="Oval 52"/>
          <p:cNvSpPr>
            <a:spLocks noChangeAspect="1" noChangeArrowheads="1"/>
          </p:cNvSpPr>
          <p:nvPr/>
        </p:nvSpPr>
        <p:spPr bwMode="auto">
          <a:xfrm>
            <a:off x="7107599" y="4864539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48" name="Oval 52"/>
          <p:cNvSpPr>
            <a:spLocks noChangeAspect="1" noChangeArrowheads="1"/>
          </p:cNvSpPr>
          <p:nvPr/>
        </p:nvSpPr>
        <p:spPr bwMode="auto">
          <a:xfrm>
            <a:off x="6388537" y="4636205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49" name="Oval 52"/>
          <p:cNvSpPr>
            <a:spLocks noChangeAspect="1" noChangeArrowheads="1"/>
          </p:cNvSpPr>
          <p:nvPr/>
        </p:nvSpPr>
        <p:spPr bwMode="auto">
          <a:xfrm>
            <a:off x="7351835" y="5224589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50" name="Oval 52"/>
          <p:cNvSpPr>
            <a:spLocks noChangeAspect="1" noChangeArrowheads="1"/>
          </p:cNvSpPr>
          <p:nvPr/>
        </p:nvSpPr>
        <p:spPr bwMode="auto">
          <a:xfrm>
            <a:off x="6964617" y="5008559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51" name="Oval 52"/>
          <p:cNvSpPr>
            <a:spLocks noChangeAspect="1" noChangeArrowheads="1"/>
          </p:cNvSpPr>
          <p:nvPr/>
        </p:nvSpPr>
        <p:spPr bwMode="auto">
          <a:xfrm>
            <a:off x="7423845" y="5008559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52" name="Oval 52"/>
          <p:cNvSpPr>
            <a:spLocks noChangeAspect="1" noChangeArrowheads="1"/>
          </p:cNvSpPr>
          <p:nvPr/>
        </p:nvSpPr>
        <p:spPr bwMode="auto">
          <a:xfrm>
            <a:off x="7135805" y="4108419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53" name="Oval 52"/>
          <p:cNvSpPr>
            <a:spLocks noChangeAspect="1" noChangeArrowheads="1"/>
          </p:cNvSpPr>
          <p:nvPr/>
        </p:nvSpPr>
        <p:spPr bwMode="auto">
          <a:xfrm>
            <a:off x="6892607" y="5368609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54" name="Oval 52"/>
          <p:cNvSpPr>
            <a:spLocks noChangeAspect="1" noChangeArrowheads="1"/>
          </p:cNvSpPr>
          <p:nvPr/>
        </p:nvSpPr>
        <p:spPr bwMode="auto">
          <a:xfrm>
            <a:off x="6676577" y="4684499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55" name="Oval 52"/>
          <p:cNvSpPr>
            <a:spLocks noChangeAspect="1" noChangeArrowheads="1"/>
          </p:cNvSpPr>
          <p:nvPr/>
        </p:nvSpPr>
        <p:spPr bwMode="auto">
          <a:xfrm>
            <a:off x="7107599" y="4636205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56" name="Oval 55"/>
          <p:cNvSpPr>
            <a:spLocks noChangeAspect="1" noChangeArrowheads="1"/>
          </p:cNvSpPr>
          <p:nvPr/>
        </p:nvSpPr>
        <p:spPr bwMode="auto">
          <a:xfrm>
            <a:off x="7324667" y="4872919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57" name="Oval 55"/>
          <p:cNvSpPr>
            <a:spLocks noChangeAspect="1" noChangeArrowheads="1"/>
          </p:cNvSpPr>
          <p:nvPr/>
        </p:nvSpPr>
        <p:spPr bwMode="auto">
          <a:xfrm>
            <a:off x="7324667" y="4396459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58" name="Oval 55"/>
          <p:cNvSpPr>
            <a:spLocks noChangeAspect="1" noChangeArrowheads="1"/>
          </p:cNvSpPr>
          <p:nvPr/>
        </p:nvSpPr>
        <p:spPr bwMode="auto">
          <a:xfrm>
            <a:off x="6892607" y="4864539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59" name="Oval 55"/>
          <p:cNvSpPr>
            <a:spLocks noChangeAspect="1" noChangeArrowheads="1"/>
          </p:cNvSpPr>
          <p:nvPr/>
        </p:nvSpPr>
        <p:spPr bwMode="auto">
          <a:xfrm>
            <a:off x="7477067" y="5025319"/>
            <a:ext cx="116852" cy="1080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0975" y="3149209"/>
            <a:ext cx="1746328" cy="4882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>
                <a:solidFill>
                  <a:srgbClr val="C00000"/>
                </a:solidFill>
              </a:rPr>
              <a:t>Not the vacuum chamber</a:t>
            </a:r>
            <a:endParaRPr lang="en-GB" sz="1800" dirty="0">
              <a:solidFill>
                <a:srgbClr val="C00000"/>
              </a:solidFill>
            </a:endParaRP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 flipH="1">
            <a:off x="3686388" y="3637412"/>
            <a:ext cx="767751" cy="384551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58866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Closed orbit measurement at LHC</a:t>
            </a:r>
            <a:endParaRPr lang="en-GB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80" y="973016"/>
            <a:ext cx="9144000" cy="562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51272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Typical beam </a:t>
            </a:r>
            <a:r>
              <a:rPr lang="en-GB" dirty="0" smtClean="0"/>
              <a:t>profile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967669"/>
            <a:ext cx="9410700" cy="1093141"/>
          </a:xfrm>
        </p:spPr>
        <p:txBody>
          <a:bodyPr/>
          <a:lstStyle/>
          <a:p>
            <a:r>
              <a:rPr lang="en-GB" dirty="0" smtClean="0"/>
              <a:t>Typical beam profiles are close to Gaussian, here measured with a wire scanner (example for LHC)</a:t>
            </a:r>
          </a:p>
          <a:p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08" y="2132820"/>
            <a:ext cx="9197776" cy="431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77007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Betatron tune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2350" y="1038973"/>
                <a:ext cx="9410700" cy="733091"/>
              </a:xfrm>
            </p:spPr>
            <p:txBody>
              <a:bodyPr/>
              <a:lstStyle/>
              <a:p>
                <a:r>
                  <a:rPr lang="en-GB" dirty="0" smtClean="0"/>
                  <a:t>The number of oscillations per turn is called “betatron tune” (for each plane):</a:t>
                </a: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CH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CH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de-CH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CH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de-CH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𝑡𝑢𝑟𝑛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de-CH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CH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m:rPr>
                              <m:nor/>
                            </m:rPr>
                            <a:rPr lang="en-GB" dirty="0">
                              <a:solidFill>
                                <a:srgbClr val="0000FF"/>
                              </a:solidFill>
                            </a:rPr>
                            <m:t> </m:t>
                          </m:r>
                        </m:den>
                      </m:f>
                      <m:r>
                        <a:rPr lang="de-CH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CH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CH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CH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de-CH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de-CH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e-CH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de-CH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de-CH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𝑑𝑠</m:t>
                          </m:r>
                          <m:r>
                            <a:rPr lang="de-CH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de-CH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d>
                            <m:dPr>
                              <m:ctrlPr>
                                <a:rPr lang="de-CH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CH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r>
                  <a:rPr lang="en-GB" dirty="0"/>
                  <a:t>With </a:t>
                </a:r>
                <a:r>
                  <a:rPr lang="en-GB" dirty="0" smtClean="0"/>
                  <a:t>a FFT </a:t>
                </a:r>
                <a:r>
                  <a:rPr lang="en-GB" dirty="0"/>
                  <a:t>of turn-by-turn data </a:t>
                </a:r>
                <a:r>
                  <a:rPr lang="en-GB" dirty="0" smtClean="0"/>
                  <a:t>from a </a:t>
                </a:r>
                <a:r>
                  <a:rPr lang="en-GB" dirty="0"/>
                  <a:t>beam position monitor </a:t>
                </a:r>
                <a:r>
                  <a:rPr lang="en-GB" dirty="0" smtClean="0"/>
                  <a:t>at one specific location in the accelerator we get the frequency </a:t>
                </a:r>
                <a:r>
                  <a:rPr lang="en-GB" dirty="0"/>
                  <a:t>of </a:t>
                </a:r>
                <a:r>
                  <a:rPr lang="en-GB" dirty="0" smtClean="0"/>
                  <a:t>oscillation:</a:t>
                </a: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2350" y="1038973"/>
                <a:ext cx="9410700" cy="733091"/>
              </a:xfrm>
              <a:blipFill rotWithShape="0">
                <a:blip r:embed="rId2"/>
                <a:stretch>
                  <a:fillRect l="-1037" t="-6612" b="-269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403193" y="12231"/>
            <a:ext cx="8229600" cy="659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neva"/>
                <a:ea typeface="+mj-ea"/>
                <a:cs typeface="Geneva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eneva"/>
              <a:ea typeface="+mj-e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1994" b="50770"/>
          <a:stretch/>
        </p:blipFill>
        <p:spPr>
          <a:xfrm>
            <a:off x="403193" y="3927847"/>
            <a:ext cx="4389645" cy="2528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1994" t="49434"/>
          <a:stretch/>
        </p:blipFill>
        <p:spPr>
          <a:xfrm>
            <a:off x="4880990" y="3927847"/>
            <a:ext cx="4389645" cy="259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8767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Chromaticity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967669"/>
            <a:ext cx="9410700" cy="976429"/>
          </a:xfrm>
        </p:spPr>
        <p:txBody>
          <a:bodyPr/>
          <a:lstStyle/>
          <a:p>
            <a:r>
              <a:rPr lang="en-GB" dirty="0" smtClean="0"/>
              <a:t>The betatron tune depends on the momentum of an individual particle</a:t>
            </a:r>
          </a:p>
          <a:p>
            <a:r>
              <a:rPr lang="en-GB" dirty="0" smtClean="0"/>
              <a:t>Particles with different momentum are deflected differently</a:t>
            </a:r>
            <a:endParaRPr lang="en-GB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H="1">
            <a:off x="1167832" y="2162201"/>
            <a:ext cx="2074863" cy="4556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H="1" flipV="1">
            <a:off x="3244280" y="2156978"/>
            <a:ext cx="6251574" cy="127202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076007" y="2059013"/>
            <a:ext cx="339725" cy="1782997"/>
          </a:xfrm>
          <a:prstGeom prst="ellips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632400" y="2943980"/>
            <a:ext cx="883488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H="1">
            <a:off x="1196407" y="2151870"/>
            <a:ext cx="2074863" cy="4556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H="1" flipV="1">
            <a:off x="3242694" y="2155966"/>
            <a:ext cx="6224585" cy="156190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flipH="1">
            <a:off x="1196407" y="2151870"/>
            <a:ext cx="2074863" cy="455612"/>
          </a:xfrm>
          <a:prstGeom prst="line">
            <a:avLst/>
          </a:prstGeom>
          <a:noFill/>
          <a:ln w="952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H="1" flipV="1">
            <a:off x="3271270" y="2149767"/>
            <a:ext cx="6196010" cy="1423253"/>
          </a:xfrm>
          <a:prstGeom prst="line">
            <a:avLst/>
          </a:prstGeom>
          <a:noFill/>
          <a:ln w="952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7918450" y="3835608"/>
            <a:ext cx="1296180" cy="83099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rIns="36000">
            <a:spAutoFit/>
          </a:bodyPr>
          <a:lstStyle/>
          <a:p>
            <a:pPr algn="ctr" defTabSz="914395" fontAlgn="auto">
              <a:spcBef>
                <a:spcPts val="0"/>
              </a:spcBef>
              <a:spcAft>
                <a:spcPts val="0"/>
              </a:spcAft>
            </a:pPr>
            <a:r>
              <a:rPr lang="de-DE" sz="1600" kern="0" dirty="0" err="1" smtClean="0">
                <a:solidFill>
                  <a:srgbClr val="000000"/>
                </a:solidFill>
              </a:rPr>
              <a:t>Particle</a:t>
            </a:r>
            <a:r>
              <a:rPr lang="de-DE" sz="1600" kern="0" dirty="0" smtClean="0">
                <a:solidFill>
                  <a:srgbClr val="000000"/>
                </a:solidFill>
              </a:rPr>
              <a:t> </a:t>
            </a:r>
            <a:r>
              <a:rPr lang="de-DE" sz="1600" kern="0" dirty="0" err="1" smtClean="0">
                <a:solidFill>
                  <a:srgbClr val="000000"/>
                </a:solidFill>
              </a:rPr>
              <a:t>with</a:t>
            </a:r>
            <a:r>
              <a:rPr lang="de-DE" sz="1600" kern="0" dirty="0" smtClean="0">
                <a:solidFill>
                  <a:srgbClr val="000000"/>
                </a:solidFill>
              </a:rPr>
              <a:t> nominal </a:t>
            </a:r>
            <a:r>
              <a:rPr lang="de-DE" sz="1600" kern="0" dirty="0" err="1" smtClean="0">
                <a:solidFill>
                  <a:srgbClr val="000000"/>
                </a:solidFill>
              </a:rPr>
              <a:t>momentum</a:t>
            </a:r>
            <a:r>
              <a:rPr lang="de-DE" sz="1600" kern="0" dirty="0" smtClean="0">
                <a:solidFill>
                  <a:srgbClr val="000000"/>
                </a:solidFill>
              </a:rPr>
              <a:t> p</a:t>
            </a:r>
            <a:endParaRPr lang="de-DE" sz="1600" kern="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29"/>
              <p:cNvSpPr txBox="1">
                <a:spLocks noChangeArrowheads="1"/>
              </p:cNvSpPr>
              <p:nvPr/>
            </p:nvSpPr>
            <p:spPr bwMode="auto">
              <a:xfrm>
                <a:off x="6825260" y="2087288"/>
                <a:ext cx="1296180" cy="584775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91439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CH" sz="1600" kern="0" dirty="0" err="1" smtClean="0">
                    <a:solidFill>
                      <a:srgbClr val="000000"/>
                    </a:solidFill>
                  </a:rPr>
                  <a:t>Particle</a:t>
                </a:r>
                <a:r>
                  <a:rPr lang="fr-CH" sz="1600" kern="0" dirty="0" smtClean="0">
                    <a:solidFill>
                      <a:srgbClr val="000000"/>
                    </a:solidFill>
                  </a:rPr>
                  <a:t> B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CH" sz="1600" b="0" i="0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de-CH" sz="1600" b="0" i="0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CH" sz="16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600" kern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25260" y="2087288"/>
                <a:ext cx="1296180" cy="584775"/>
              </a:xfrm>
              <a:prstGeom prst="rect">
                <a:avLst/>
              </a:prstGeom>
              <a:blipFill rotWithShape="0">
                <a:blip r:embed="rId2"/>
                <a:stretch>
                  <a:fillRect t="-2041" r="-1402" b="-2041"/>
                </a:stretch>
              </a:blipFill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29"/>
              <p:cNvSpPr txBox="1">
                <a:spLocks noChangeArrowheads="1"/>
              </p:cNvSpPr>
              <p:nvPr/>
            </p:nvSpPr>
            <p:spPr bwMode="auto">
              <a:xfrm>
                <a:off x="6115855" y="3366738"/>
                <a:ext cx="1296180" cy="584775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91439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CH" sz="1600" kern="0" dirty="0" smtClean="0">
                    <a:solidFill>
                      <a:srgbClr val="000000"/>
                    </a:solidFill>
                  </a:rPr>
                  <a:t>Particle A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CH" sz="1600" b="0" i="0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de-CH" sz="1600" b="0" i="0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CH" sz="16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GB" sz="1600" kern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5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855" y="3366738"/>
                <a:ext cx="1296180" cy="584775"/>
              </a:xfrm>
              <a:prstGeom prst="rect">
                <a:avLst/>
              </a:prstGeom>
              <a:blipFill rotWithShape="0">
                <a:blip r:embed="rId3"/>
                <a:stretch>
                  <a:fillRect t="-2041" r="-1395" b="-2041"/>
                </a:stretch>
              </a:blipFill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stCxn id="14" idx="3"/>
          </p:cNvCxnSpPr>
          <p:nvPr/>
        </p:nvCxnSpPr>
        <p:spPr>
          <a:xfrm>
            <a:off x="8121440" y="2379676"/>
            <a:ext cx="216030" cy="761284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5" idx="3"/>
          </p:cNvCxnSpPr>
          <p:nvPr/>
        </p:nvCxnSpPr>
        <p:spPr>
          <a:xfrm flipV="1">
            <a:off x="7412035" y="3407091"/>
            <a:ext cx="817420" cy="2520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0"/>
          </p:cNvCxnSpPr>
          <p:nvPr/>
        </p:nvCxnSpPr>
        <p:spPr>
          <a:xfrm flipV="1">
            <a:off x="8566540" y="3435379"/>
            <a:ext cx="347010" cy="40022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247650" y="4113927"/>
            <a:ext cx="6825260" cy="22983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8" indent="-34289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Arial Unicode MS" pitchFamily="34" charset="-128"/>
              <a:buChar char="●"/>
              <a:defRPr sz="2400">
                <a:solidFill>
                  <a:srgbClr val="062F67"/>
                </a:solidFill>
                <a:latin typeface="+mn-lt"/>
                <a:ea typeface="+mn-ea"/>
                <a:cs typeface="+mn-cs"/>
              </a:defRPr>
            </a:lvl1pPr>
            <a:lvl2pPr marL="914395" indent="-45719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  <a:defRPr sz="2000">
                <a:solidFill>
                  <a:srgbClr val="008000"/>
                </a:solidFill>
                <a:latin typeface="+mn-lt"/>
              </a:defRPr>
            </a:lvl2pPr>
            <a:lvl3pPr marL="1142993" indent="-22859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defRPr sz="2000">
                <a:solidFill>
                  <a:srgbClr val="6666FF"/>
                </a:solidFill>
                <a:latin typeface="+mn-lt"/>
              </a:defRPr>
            </a:lvl3pPr>
            <a:lvl4pPr marL="1600191" indent="-22859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4pPr>
            <a:lvl5pPr marL="2057388" indent="-22859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5pPr>
            <a:lvl6pPr marL="2514585" indent="-22859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6pPr>
            <a:lvl7pPr marL="2971783" indent="-22859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7pPr>
            <a:lvl8pPr marL="3428980" indent="-22859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8pPr>
            <a:lvl9pPr marL="3886177" indent="-22859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9pPr>
          </a:lstStyle>
          <a:p>
            <a:r>
              <a:rPr lang="en-GB" kern="0" dirty="0" smtClean="0"/>
              <a:t>Particles with a momentum deviation have a different betatron tune</a:t>
            </a:r>
          </a:p>
          <a:p>
            <a:r>
              <a:rPr lang="en-GB" kern="0" dirty="0" smtClean="0"/>
              <a:t>This is partially corrected by so-called sextupole magnets</a:t>
            </a:r>
          </a:p>
          <a:p>
            <a:r>
              <a:rPr lang="en-GB" kern="0" dirty="0" smtClean="0"/>
              <a:t>Still, there is some tune spread for different particles in a beam (due to several effects)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331422448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Betatron tune diagram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40" y="967669"/>
            <a:ext cx="3121130" cy="4477611"/>
          </a:xfrm>
        </p:spPr>
        <p:txBody>
          <a:bodyPr/>
          <a:lstStyle/>
          <a:p>
            <a:r>
              <a:rPr lang="en-GB" sz="2000" dirty="0" smtClean="0"/>
              <a:t>Particles with integer, half-integer or third integer tunes risk to be lost</a:t>
            </a:r>
          </a:p>
          <a:p>
            <a:r>
              <a:rPr lang="en-GB" sz="2000" dirty="0" smtClean="0"/>
              <a:t>Due to the chromaticity and energy spread particles have a different tune</a:t>
            </a:r>
          </a:p>
          <a:p>
            <a:r>
              <a:rPr lang="en-GB" sz="2000" dirty="0" smtClean="0"/>
              <a:t>There are other effects that lead to a tune spread (beam-beam, nonlinear fields, effects due to high beam intensity)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499760" y="836640"/>
            <a:ext cx="6133890" cy="5788723"/>
            <a:chOff x="3499760" y="836640"/>
            <a:chExt cx="6133890" cy="5788723"/>
          </a:xfrm>
        </p:grpSpPr>
        <p:grpSp>
          <p:nvGrpSpPr>
            <p:cNvPr id="15" name="Group 14"/>
            <p:cNvGrpSpPr/>
            <p:nvPr/>
          </p:nvGrpSpPr>
          <p:grpSpPr>
            <a:xfrm>
              <a:off x="3499760" y="836640"/>
              <a:ext cx="6133890" cy="5788723"/>
              <a:chOff x="3499760" y="836640"/>
              <a:chExt cx="6133890" cy="5788723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499760" y="836640"/>
                <a:ext cx="6133890" cy="5788723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</p:pic>
          <p:cxnSp>
            <p:nvCxnSpPr>
              <p:cNvPr id="18" name="Straight Connector 17"/>
              <p:cNvCxnSpPr/>
              <p:nvPr/>
            </p:nvCxnSpPr>
            <p:spPr>
              <a:xfrm>
                <a:off x="4232900" y="1052670"/>
                <a:ext cx="0" cy="5256730"/>
              </a:xfrm>
              <a:prstGeom prst="line">
                <a:avLst/>
              </a:prstGeom>
              <a:ln w="336550">
                <a:solidFill>
                  <a:schemeClr val="bg1">
                    <a:lumMod val="50000"/>
                    <a:alpha val="4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9345610" y="1052670"/>
                <a:ext cx="0" cy="5256730"/>
              </a:xfrm>
              <a:prstGeom prst="line">
                <a:avLst/>
              </a:prstGeom>
              <a:ln w="336550">
                <a:solidFill>
                  <a:schemeClr val="bg1">
                    <a:lumMod val="50000"/>
                    <a:alpha val="4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6825260" y="-1479124"/>
                <a:ext cx="0" cy="5256730"/>
              </a:xfrm>
              <a:prstGeom prst="line">
                <a:avLst/>
              </a:prstGeom>
              <a:ln w="336550">
                <a:solidFill>
                  <a:schemeClr val="bg1">
                    <a:lumMod val="50000"/>
                    <a:alpha val="4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6861265" y="3681035"/>
                <a:ext cx="0" cy="5256730"/>
              </a:xfrm>
              <a:prstGeom prst="line">
                <a:avLst/>
              </a:prstGeom>
              <a:ln w="336550">
                <a:solidFill>
                  <a:schemeClr val="bg1">
                    <a:lumMod val="50000"/>
                    <a:alpha val="4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>
                <a:off x="6825260" y="1100176"/>
                <a:ext cx="0" cy="5256730"/>
              </a:xfrm>
              <a:prstGeom prst="line">
                <a:avLst/>
              </a:prstGeom>
              <a:ln w="228600">
                <a:solidFill>
                  <a:schemeClr val="bg1">
                    <a:lumMod val="50000"/>
                    <a:alpha val="4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6803994" y="1073042"/>
                <a:ext cx="0" cy="5310999"/>
              </a:xfrm>
              <a:prstGeom prst="line">
                <a:avLst/>
              </a:prstGeom>
              <a:ln w="228600">
                <a:solidFill>
                  <a:schemeClr val="bg1">
                    <a:lumMod val="50000"/>
                    <a:alpha val="4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/>
            <p:cNvCxnSpPr/>
            <p:nvPr/>
          </p:nvCxnSpPr>
          <p:spPr>
            <a:xfrm rot="5400000">
              <a:off x="6717245" y="224555"/>
              <a:ext cx="0" cy="5256730"/>
            </a:xfrm>
            <a:prstGeom prst="line">
              <a:avLst/>
            </a:prstGeom>
            <a:ln w="177800">
              <a:solidFill>
                <a:schemeClr val="bg1">
                  <a:lumMod val="50000"/>
                  <a:alpha val="4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6861265" y="1952795"/>
              <a:ext cx="0" cy="5256730"/>
            </a:xfrm>
            <a:prstGeom prst="line">
              <a:avLst/>
            </a:prstGeom>
            <a:ln w="177800">
              <a:solidFill>
                <a:schemeClr val="bg1">
                  <a:lumMod val="50000"/>
                  <a:alpha val="4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659884" y="1073042"/>
              <a:ext cx="0" cy="5256730"/>
            </a:xfrm>
            <a:prstGeom prst="line">
              <a:avLst/>
            </a:prstGeom>
            <a:ln w="177800">
              <a:solidFill>
                <a:schemeClr val="bg1">
                  <a:lumMod val="50000"/>
                  <a:alpha val="4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938290" y="1097626"/>
              <a:ext cx="0" cy="5256730"/>
            </a:xfrm>
            <a:prstGeom prst="line">
              <a:avLst/>
            </a:prstGeom>
            <a:ln w="177800">
              <a:solidFill>
                <a:schemeClr val="bg1">
                  <a:lumMod val="50000"/>
                  <a:alpha val="4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4867343" y="5324005"/>
              <a:ext cx="216030" cy="21603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Oval 6"/>
          <p:cNvSpPr/>
          <p:nvPr/>
        </p:nvSpPr>
        <p:spPr>
          <a:xfrm rot="20219690">
            <a:off x="5030238" y="4770036"/>
            <a:ext cx="388464" cy="323376"/>
          </a:xfrm>
          <a:prstGeom prst="ellipse">
            <a:avLst/>
          </a:prstGeom>
          <a:solidFill>
            <a:srgbClr val="0000FF">
              <a:alpha val="4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93590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Beam </a:t>
            </a:r>
            <a:r>
              <a:rPr lang="de-DE" dirty="0" err="1"/>
              <a:t>loss</a:t>
            </a:r>
            <a:r>
              <a:rPr lang="de-DE" dirty="0"/>
              <a:t> </a:t>
            </a:r>
            <a:r>
              <a:rPr lang="de-DE" dirty="0" err="1" smtClean="0"/>
              <a:t>mechanism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required for beams not touching the aperture:</a:t>
            </a:r>
          </a:p>
          <a:p>
            <a:pPr lvl="1"/>
            <a:r>
              <a:rPr lang="en-GB" dirty="0" smtClean="0"/>
              <a:t>No mechanical elements in the beam pipe</a:t>
            </a:r>
          </a:p>
          <a:p>
            <a:pPr lvl="1"/>
            <a:r>
              <a:rPr lang="en-GB" dirty="0" smtClean="0"/>
              <a:t>Well corrected closed orbit</a:t>
            </a:r>
          </a:p>
          <a:p>
            <a:pPr lvl="1"/>
            <a:r>
              <a:rPr lang="en-GB" dirty="0" smtClean="0"/>
              <a:t>Correct </a:t>
            </a:r>
            <a:r>
              <a:rPr lang="en-GB" dirty="0"/>
              <a:t>betatron </a:t>
            </a:r>
            <a:r>
              <a:rPr lang="en-GB" dirty="0" smtClean="0"/>
              <a:t>tunes</a:t>
            </a:r>
          </a:p>
          <a:p>
            <a:pPr lvl="1"/>
            <a:r>
              <a:rPr lang="en-GB" dirty="0" smtClean="0"/>
              <a:t>Correct chromaticity (in general, tune spread limited between resonances)</a:t>
            </a:r>
          </a:p>
          <a:p>
            <a:pPr lvl="1"/>
            <a:r>
              <a:rPr lang="en-GB" dirty="0" smtClean="0"/>
              <a:t>Beam intensity below threshold for instabilities</a:t>
            </a:r>
          </a:p>
          <a:p>
            <a:pPr lvl="1"/>
            <a:endParaRPr lang="en-GB" dirty="0" smtClean="0"/>
          </a:p>
          <a:p>
            <a:r>
              <a:rPr lang="en-GB" dirty="0"/>
              <a:t>What </a:t>
            </a:r>
            <a:r>
              <a:rPr lang="en-GB" dirty="0" smtClean="0"/>
              <a:t>can go wrong:</a:t>
            </a:r>
            <a:endParaRPr lang="en-GB" dirty="0"/>
          </a:p>
          <a:p>
            <a:pPr lvl="1"/>
            <a:r>
              <a:rPr lang="en-GB" dirty="0" smtClean="0">
                <a:solidFill>
                  <a:srgbClr val="C00000"/>
                </a:solidFill>
              </a:rPr>
              <a:t>Some mechanical element accidently moves into the vacuum pipe</a:t>
            </a:r>
            <a:endParaRPr lang="en-GB" dirty="0">
              <a:solidFill>
                <a:srgbClr val="C00000"/>
              </a:solidFill>
            </a:endParaRPr>
          </a:p>
          <a:p>
            <a:pPr lvl="1"/>
            <a:r>
              <a:rPr lang="en-GB" dirty="0" smtClean="0">
                <a:solidFill>
                  <a:srgbClr val="C00000"/>
                </a:solidFill>
              </a:rPr>
              <a:t>Horizontal or vertical dipole magnet has wrong field</a:t>
            </a:r>
            <a:endParaRPr lang="en-GB" dirty="0">
              <a:solidFill>
                <a:srgbClr val="C00000"/>
              </a:solidFill>
            </a:endParaRPr>
          </a:p>
          <a:p>
            <a:pPr lvl="1"/>
            <a:r>
              <a:rPr lang="en-GB" dirty="0" smtClean="0">
                <a:solidFill>
                  <a:srgbClr val="C00000"/>
                </a:solidFill>
              </a:rPr>
              <a:t>Quadrupole magnet has wrong field</a:t>
            </a:r>
            <a:endParaRPr lang="en-GB" dirty="0">
              <a:solidFill>
                <a:srgbClr val="C00000"/>
              </a:solidFill>
            </a:endParaRPr>
          </a:p>
          <a:p>
            <a:pPr lvl="1"/>
            <a:r>
              <a:rPr lang="en-GB" dirty="0" smtClean="0">
                <a:solidFill>
                  <a:srgbClr val="C00000"/>
                </a:solidFill>
              </a:rPr>
              <a:t>Sextupole magnets have wrong field – losses due to single particle effects or instabilities</a:t>
            </a:r>
            <a:endParaRPr lang="en-GB" dirty="0">
              <a:solidFill>
                <a:srgbClr val="C00000"/>
              </a:solidFill>
            </a:endParaRPr>
          </a:p>
          <a:p>
            <a:pPr lvl="1"/>
            <a:r>
              <a:rPr lang="en-GB" dirty="0" smtClean="0">
                <a:solidFill>
                  <a:srgbClr val="C00000"/>
                </a:solidFill>
              </a:rPr>
              <a:t>Too high beam current for the operational point – losses due to single particle effect or instabilities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377868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</a:t>
            </a:r>
            <a:r>
              <a:rPr lang="de-DE" dirty="0" err="1" smtClean="0"/>
              <a:t>hy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go</a:t>
            </a:r>
            <a:r>
              <a:rPr lang="de-DE" dirty="0" smtClean="0"/>
              <a:t> </a:t>
            </a:r>
            <a:r>
              <a:rPr lang="de-DE" dirty="0" err="1" smtClean="0"/>
              <a:t>wrong</a:t>
            </a:r>
            <a:r>
              <a:rPr lang="de-DE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For a cycle in an accelerator such as LHC, there are several million parameters used during the acceleration cycle (e.g. current versus time for 1700 power converters).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C00000"/>
                </a:solidFill>
              </a:rPr>
              <a:t>One single wrong parameter can cause beam losses</a:t>
            </a:r>
          </a:p>
          <a:p>
            <a:r>
              <a:rPr lang="en-GB" dirty="0" smtClean="0"/>
              <a:t>Failure of some hardware (power converter)</a:t>
            </a:r>
          </a:p>
          <a:p>
            <a:r>
              <a:rPr lang="en-GB" dirty="0" smtClean="0"/>
              <a:t>Single event upset in controller</a:t>
            </a:r>
          </a:p>
          <a:p>
            <a:r>
              <a:rPr lang="en-GB" dirty="0" smtClean="0"/>
              <a:t>Thunderstorm (electrical system) affecting powering</a:t>
            </a:r>
          </a:p>
          <a:p>
            <a:r>
              <a:rPr lang="en-GB" dirty="0" smtClean="0"/>
              <a:t>Software failure (wrong magnet current programmed)</a:t>
            </a:r>
          </a:p>
          <a:p>
            <a:r>
              <a:rPr lang="en-GB" dirty="0" smtClean="0"/>
              <a:t>Operator gives wrong command</a:t>
            </a:r>
          </a:p>
          <a:p>
            <a:r>
              <a:rPr lang="en-GB" dirty="0" smtClean="0"/>
              <a:t>Too high beam intensity </a:t>
            </a:r>
          </a:p>
          <a:p>
            <a:r>
              <a:rPr lang="en-GB" dirty="0" smtClean="0"/>
              <a:t>Feedback system failure</a:t>
            </a:r>
          </a:p>
          <a:p>
            <a:r>
              <a:rPr lang="en-GB" dirty="0" smtClean="0"/>
              <a:t>Wrong timing- functions not synchronised </a:t>
            </a:r>
          </a:p>
        </p:txBody>
      </p:sp>
    </p:spTree>
    <p:extLst>
      <p:ext uri="{BB962C8B-B14F-4D97-AF65-F5344CB8AC3E}">
        <p14:creationId xmlns:p14="http://schemas.microsoft.com/office/powerpoint/2010/main" val="362881891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156"/>
          <p:cNvSpPr/>
          <p:nvPr/>
        </p:nvSpPr>
        <p:spPr>
          <a:xfrm>
            <a:off x="128330" y="2692755"/>
            <a:ext cx="9695929" cy="17631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56" name="Rectangle 155"/>
          <p:cNvSpPr/>
          <p:nvPr/>
        </p:nvSpPr>
        <p:spPr>
          <a:xfrm>
            <a:off x="128330" y="4577559"/>
            <a:ext cx="9695929" cy="181144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55" name="Rectangle 154"/>
          <p:cNvSpPr/>
          <p:nvPr/>
        </p:nvSpPr>
        <p:spPr>
          <a:xfrm>
            <a:off x="128330" y="967881"/>
            <a:ext cx="9695929" cy="158480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Quadrupole and Dipole kicks</a:t>
            </a:r>
            <a:endParaRPr lang="en-GB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474350" y="1780439"/>
            <a:ext cx="85344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846" b="1" dirty="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7654019" y="1217732"/>
            <a:ext cx="2170240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dirty="0" smtClean="0">
                <a:solidFill>
                  <a:srgbClr val="000000"/>
                </a:solidFill>
                <a:cs typeface="Arial" charset="0"/>
              </a:rPr>
              <a:t>Nominal trajectory</a:t>
            </a:r>
            <a:endParaRPr lang="en-GB" sz="1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3292437" y="2917515"/>
            <a:ext cx="504092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GB" sz="1846" b="1" dirty="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>
            <a:off x="3298298" y="3096392"/>
            <a:ext cx="504092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GB" sz="1846" b="1" dirty="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3656820" y="2646418"/>
            <a:ext cx="0" cy="27109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46" b="1" i="0" u="none" strike="noStrike" kern="0" cap="none" spc="0" normalizeH="0" baseline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  <a:cs typeface="Arial" charset="0"/>
            </a:endParaRPr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 flipV="1">
            <a:off x="3656820" y="3098489"/>
            <a:ext cx="0" cy="310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46" b="1" i="0" u="none" strike="noStrike" kern="0" cap="none" spc="0" normalizeH="0" baseline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  <a:cs typeface="Arial" charset="0"/>
            </a:endParaRPr>
          </a:p>
        </p:txBody>
      </p:sp>
      <p:sp>
        <p:nvSpPr>
          <p:cNvPr id="36" name="Oval 8"/>
          <p:cNvSpPr>
            <a:spLocks noChangeArrowheads="1"/>
          </p:cNvSpPr>
          <p:nvPr/>
        </p:nvSpPr>
        <p:spPr bwMode="auto">
          <a:xfrm>
            <a:off x="936626" y="1127552"/>
            <a:ext cx="171340" cy="1288586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GB" dirty="0">
              <a:solidFill>
                <a:srgbClr val="3333CC"/>
              </a:solidFill>
            </a:endParaRPr>
          </a:p>
        </p:txBody>
      </p:sp>
      <p:grpSp>
        <p:nvGrpSpPr>
          <p:cNvPr id="37" name="Group 29"/>
          <p:cNvGrpSpPr>
            <a:grpSpLocks/>
          </p:cNvGrpSpPr>
          <p:nvPr/>
        </p:nvGrpSpPr>
        <p:grpSpPr bwMode="auto">
          <a:xfrm>
            <a:off x="2215957" y="1128252"/>
            <a:ext cx="298643" cy="1280714"/>
            <a:chOff x="1568" y="1297"/>
            <a:chExt cx="345" cy="1627"/>
          </a:xfrm>
        </p:grpSpPr>
        <p:sp>
          <p:nvSpPr>
            <p:cNvPr id="38" name="Line 30"/>
            <p:cNvSpPr>
              <a:spLocks noChangeShapeType="1"/>
            </p:cNvSpPr>
            <p:nvPr/>
          </p:nvSpPr>
          <p:spPr bwMode="auto">
            <a:xfrm>
              <a:off x="1741" y="1297"/>
              <a:ext cx="1" cy="16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en-GB" dirty="0">
                <a:solidFill>
                  <a:srgbClr val="3333CC"/>
                </a:solidFill>
              </a:endParaRPr>
            </a:p>
          </p:txBody>
        </p:sp>
        <p:grpSp>
          <p:nvGrpSpPr>
            <p:cNvPr id="39" name="Group 31"/>
            <p:cNvGrpSpPr>
              <a:grpSpLocks/>
            </p:cNvGrpSpPr>
            <p:nvPr/>
          </p:nvGrpSpPr>
          <p:grpSpPr bwMode="auto">
            <a:xfrm flipH="1">
              <a:off x="1636" y="1305"/>
              <a:ext cx="277" cy="1619"/>
              <a:chOff x="1600" y="1305"/>
              <a:chExt cx="277" cy="1619"/>
            </a:xfrm>
          </p:grpSpPr>
          <p:sp>
            <p:nvSpPr>
              <p:cNvPr id="44" name="Line 32"/>
              <p:cNvSpPr>
                <a:spLocks noChangeShapeType="1"/>
              </p:cNvSpPr>
              <p:nvPr/>
            </p:nvSpPr>
            <p:spPr bwMode="auto">
              <a:xfrm flipV="1">
                <a:off x="1600" y="1305"/>
                <a:ext cx="277" cy="3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45" name="Line 33"/>
              <p:cNvSpPr>
                <a:spLocks noChangeShapeType="1"/>
              </p:cNvSpPr>
              <p:nvPr/>
            </p:nvSpPr>
            <p:spPr bwMode="auto">
              <a:xfrm>
                <a:off x="1603" y="2924"/>
                <a:ext cx="268" cy="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46" name="Arc 34"/>
              <p:cNvSpPr>
                <a:spLocks/>
              </p:cNvSpPr>
              <p:nvPr/>
            </p:nvSpPr>
            <p:spPr bwMode="auto">
              <a:xfrm>
                <a:off x="1600" y="1316"/>
                <a:ext cx="132" cy="160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0"/>
                  <a:gd name="T2" fmla="*/ 648 w 21600"/>
                  <a:gd name="T3" fmla="*/ 43190 h 43190"/>
                  <a:gd name="T4" fmla="*/ 0 w 21600"/>
                  <a:gd name="T5" fmla="*/ 21600 h 43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</a:path>
                  <a:path w="21600" h="4319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solidFill>
                    <a:srgbClr val="3333CC"/>
                  </a:solidFill>
                </a:endParaRPr>
              </a:p>
            </p:txBody>
          </p:sp>
        </p:grpSp>
        <p:grpSp>
          <p:nvGrpSpPr>
            <p:cNvPr id="40" name="Group 35"/>
            <p:cNvGrpSpPr>
              <a:grpSpLocks/>
            </p:cNvGrpSpPr>
            <p:nvPr/>
          </p:nvGrpSpPr>
          <p:grpSpPr bwMode="auto">
            <a:xfrm>
              <a:off x="1568" y="1305"/>
              <a:ext cx="277" cy="1619"/>
              <a:chOff x="1600" y="1305"/>
              <a:chExt cx="277" cy="1619"/>
            </a:xfrm>
          </p:grpSpPr>
          <p:sp>
            <p:nvSpPr>
              <p:cNvPr id="41" name="Line 36"/>
              <p:cNvSpPr>
                <a:spLocks noChangeShapeType="1"/>
              </p:cNvSpPr>
              <p:nvPr/>
            </p:nvSpPr>
            <p:spPr bwMode="auto">
              <a:xfrm flipV="1">
                <a:off x="1600" y="1305"/>
                <a:ext cx="277" cy="3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42" name="Line 37"/>
              <p:cNvSpPr>
                <a:spLocks noChangeShapeType="1"/>
              </p:cNvSpPr>
              <p:nvPr/>
            </p:nvSpPr>
            <p:spPr bwMode="auto">
              <a:xfrm>
                <a:off x="1603" y="2924"/>
                <a:ext cx="268" cy="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43" name="Arc 38"/>
              <p:cNvSpPr>
                <a:spLocks/>
              </p:cNvSpPr>
              <p:nvPr/>
            </p:nvSpPr>
            <p:spPr bwMode="auto">
              <a:xfrm>
                <a:off x="1600" y="1316"/>
                <a:ext cx="132" cy="160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0"/>
                  <a:gd name="T2" fmla="*/ 648 w 21600"/>
                  <a:gd name="T3" fmla="*/ 43190 h 43190"/>
                  <a:gd name="T4" fmla="*/ 0 w 21600"/>
                  <a:gd name="T5" fmla="*/ 21600 h 43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</a:path>
                  <a:path w="21600" h="4319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solidFill>
                    <a:srgbClr val="3333CC"/>
                  </a:solidFill>
                </a:endParaRPr>
              </a:p>
            </p:txBody>
          </p:sp>
        </p:grpSp>
      </p:grpSp>
      <p:sp>
        <p:nvSpPr>
          <p:cNvPr id="47" name="Oval 8"/>
          <p:cNvSpPr>
            <a:spLocks noChangeArrowheads="1"/>
          </p:cNvSpPr>
          <p:nvPr/>
        </p:nvSpPr>
        <p:spPr bwMode="auto">
          <a:xfrm>
            <a:off x="3447036" y="1124680"/>
            <a:ext cx="171340" cy="1288586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GB" dirty="0">
              <a:solidFill>
                <a:srgbClr val="3333CC"/>
              </a:solidFill>
            </a:endParaRPr>
          </a:p>
        </p:txBody>
      </p:sp>
      <p:grpSp>
        <p:nvGrpSpPr>
          <p:cNvPr id="48" name="Group 29"/>
          <p:cNvGrpSpPr>
            <a:grpSpLocks/>
          </p:cNvGrpSpPr>
          <p:nvPr/>
        </p:nvGrpSpPr>
        <p:grpSpPr bwMode="auto">
          <a:xfrm>
            <a:off x="4726367" y="1125380"/>
            <a:ext cx="298643" cy="1280714"/>
            <a:chOff x="1568" y="1297"/>
            <a:chExt cx="345" cy="1627"/>
          </a:xfrm>
        </p:grpSpPr>
        <p:sp>
          <p:nvSpPr>
            <p:cNvPr id="49" name="Line 30"/>
            <p:cNvSpPr>
              <a:spLocks noChangeShapeType="1"/>
            </p:cNvSpPr>
            <p:nvPr/>
          </p:nvSpPr>
          <p:spPr bwMode="auto">
            <a:xfrm>
              <a:off x="1741" y="1297"/>
              <a:ext cx="1" cy="16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en-GB" dirty="0">
                <a:solidFill>
                  <a:srgbClr val="3333CC"/>
                </a:solidFill>
              </a:endParaRPr>
            </a:p>
          </p:txBody>
        </p:sp>
        <p:grpSp>
          <p:nvGrpSpPr>
            <p:cNvPr id="50" name="Group 31"/>
            <p:cNvGrpSpPr>
              <a:grpSpLocks/>
            </p:cNvGrpSpPr>
            <p:nvPr/>
          </p:nvGrpSpPr>
          <p:grpSpPr bwMode="auto">
            <a:xfrm flipH="1">
              <a:off x="1636" y="1305"/>
              <a:ext cx="277" cy="1619"/>
              <a:chOff x="1600" y="1305"/>
              <a:chExt cx="277" cy="1619"/>
            </a:xfrm>
          </p:grpSpPr>
          <p:sp>
            <p:nvSpPr>
              <p:cNvPr id="55" name="Line 32"/>
              <p:cNvSpPr>
                <a:spLocks noChangeShapeType="1"/>
              </p:cNvSpPr>
              <p:nvPr/>
            </p:nvSpPr>
            <p:spPr bwMode="auto">
              <a:xfrm flipV="1">
                <a:off x="1600" y="1305"/>
                <a:ext cx="277" cy="3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56" name="Line 33"/>
              <p:cNvSpPr>
                <a:spLocks noChangeShapeType="1"/>
              </p:cNvSpPr>
              <p:nvPr/>
            </p:nvSpPr>
            <p:spPr bwMode="auto">
              <a:xfrm>
                <a:off x="1603" y="2924"/>
                <a:ext cx="268" cy="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57" name="Arc 34"/>
              <p:cNvSpPr>
                <a:spLocks/>
              </p:cNvSpPr>
              <p:nvPr/>
            </p:nvSpPr>
            <p:spPr bwMode="auto">
              <a:xfrm>
                <a:off x="1600" y="1316"/>
                <a:ext cx="132" cy="160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0"/>
                  <a:gd name="T2" fmla="*/ 648 w 21600"/>
                  <a:gd name="T3" fmla="*/ 43190 h 43190"/>
                  <a:gd name="T4" fmla="*/ 0 w 21600"/>
                  <a:gd name="T5" fmla="*/ 21600 h 43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</a:path>
                  <a:path w="21600" h="4319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solidFill>
                    <a:srgbClr val="3333CC"/>
                  </a:solidFill>
                </a:endParaRPr>
              </a:p>
            </p:txBody>
          </p:sp>
        </p:grpSp>
        <p:grpSp>
          <p:nvGrpSpPr>
            <p:cNvPr id="51" name="Group 35"/>
            <p:cNvGrpSpPr>
              <a:grpSpLocks/>
            </p:cNvGrpSpPr>
            <p:nvPr/>
          </p:nvGrpSpPr>
          <p:grpSpPr bwMode="auto">
            <a:xfrm>
              <a:off x="1568" y="1305"/>
              <a:ext cx="277" cy="1619"/>
              <a:chOff x="1600" y="1305"/>
              <a:chExt cx="277" cy="1619"/>
            </a:xfrm>
          </p:grpSpPr>
          <p:sp>
            <p:nvSpPr>
              <p:cNvPr id="52" name="Line 36"/>
              <p:cNvSpPr>
                <a:spLocks noChangeShapeType="1"/>
              </p:cNvSpPr>
              <p:nvPr/>
            </p:nvSpPr>
            <p:spPr bwMode="auto">
              <a:xfrm flipV="1">
                <a:off x="1600" y="1305"/>
                <a:ext cx="277" cy="3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53" name="Line 37"/>
              <p:cNvSpPr>
                <a:spLocks noChangeShapeType="1"/>
              </p:cNvSpPr>
              <p:nvPr/>
            </p:nvSpPr>
            <p:spPr bwMode="auto">
              <a:xfrm>
                <a:off x="1603" y="2924"/>
                <a:ext cx="268" cy="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54" name="Arc 38"/>
              <p:cNvSpPr>
                <a:spLocks/>
              </p:cNvSpPr>
              <p:nvPr/>
            </p:nvSpPr>
            <p:spPr bwMode="auto">
              <a:xfrm>
                <a:off x="1600" y="1316"/>
                <a:ext cx="132" cy="160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0"/>
                  <a:gd name="T2" fmla="*/ 648 w 21600"/>
                  <a:gd name="T3" fmla="*/ 43190 h 43190"/>
                  <a:gd name="T4" fmla="*/ 0 w 21600"/>
                  <a:gd name="T5" fmla="*/ 21600 h 43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</a:path>
                  <a:path w="21600" h="4319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solidFill>
                    <a:srgbClr val="3333CC"/>
                  </a:solidFill>
                </a:endParaRPr>
              </a:p>
            </p:txBody>
          </p:sp>
        </p:grpSp>
      </p:grpSp>
      <p:sp>
        <p:nvSpPr>
          <p:cNvPr id="58" name="Oval 8"/>
          <p:cNvSpPr>
            <a:spLocks noChangeArrowheads="1"/>
          </p:cNvSpPr>
          <p:nvPr/>
        </p:nvSpPr>
        <p:spPr bwMode="auto">
          <a:xfrm>
            <a:off x="5895376" y="1124680"/>
            <a:ext cx="171340" cy="1288586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GB" dirty="0">
              <a:solidFill>
                <a:srgbClr val="3333CC"/>
              </a:solidFill>
            </a:endParaRPr>
          </a:p>
        </p:txBody>
      </p:sp>
      <p:grpSp>
        <p:nvGrpSpPr>
          <p:cNvPr id="59" name="Group 29"/>
          <p:cNvGrpSpPr>
            <a:grpSpLocks/>
          </p:cNvGrpSpPr>
          <p:nvPr/>
        </p:nvGrpSpPr>
        <p:grpSpPr bwMode="auto">
          <a:xfrm>
            <a:off x="7174707" y="1125380"/>
            <a:ext cx="298643" cy="1280714"/>
            <a:chOff x="1568" y="1297"/>
            <a:chExt cx="345" cy="1627"/>
          </a:xfrm>
        </p:grpSpPr>
        <p:sp>
          <p:nvSpPr>
            <p:cNvPr id="60" name="Line 30"/>
            <p:cNvSpPr>
              <a:spLocks noChangeShapeType="1"/>
            </p:cNvSpPr>
            <p:nvPr/>
          </p:nvSpPr>
          <p:spPr bwMode="auto">
            <a:xfrm>
              <a:off x="1741" y="1297"/>
              <a:ext cx="1" cy="16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en-GB" dirty="0">
                <a:solidFill>
                  <a:srgbClr val="3333CC"/>
                </a:solidFill>
              </a:endParaRPr>
            </a:p>
          </p:txBody>
        </p:sp>
        <p:grpSp>
          <p:nvGrpSpPr>
            <p:cNvPr id="61" name="Group 31"/>
            <p:cNvGrpSpPr>
              <a:grpSpLocks/>
            </p:cNvGrpSpPr>
            <p:nvPr/>
          </p:nvGrpSpPr>
          <p:grpSpPr bwMode="auto">
            <a:xfrm flipH="1">
              <a:off x="1636" y="1305"/>
              <a:ext cx="277" cy="1619"/>
              <a:chOff x="1600" y="1305"/>
              <a:chExt cx="277" cy="1619"/>
            </a:xfrm>
          </p:grpSpPr>
          <p:sp>
            <p:nvSpPr>
              <p:cNvPr id="66" name="Line 32"/>
              <p:cNvSpPr>
                <a:spLocks noChangeShapeType="1"/>
              </p:cNvSpPr>
              <p:nvPr/>
            </p:nvSpPr>
            <p:spPr bwMode="auto">
              <a:xfrm flipV="1">
                <a:off x="1600" y="1305"/>
                <a:ext cx="277" cy="3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67" name="Line 33"/>
              <p:cNvSpPr>
                <a:spLocks noChangeShapeType="1"/>
              </p:cNvSpPr>
              <p:nvPr/>
            </p:nvSpPr>
            <p:spPr bwMode="auto">
              <a:xfrm>
                <a:off x="1603" y="2924"/>
                <a:ext cx="268" cy="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68" name="Arc 34"/>
              <p:cNvSpPr>
                <a:spLocks/>
              </p:cNvSpPr>
              <p:nvPr/>
            </p:nvSpPr>
            <p:spPr bwMode="auto">
              <a:xfrm>
                <a:off x="1600" y="1316"/>
                <a:ext cx="132" cy="160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0"/>
                  <a:gd name="T2" fmla="*/ 648 w 21600"/>
                  <a:gd name="T3" fmla="*/ 43190 h 43190"/>
                  <a:gd name="T4" fmla="*/ 0 w 21600"/>
                  <a:gd name="T5" fmla="*/ 21600 h 43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</a:path>
                  <a:path w="21600" h="4319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solidFill>
                    <a:srgbClr val="3333CC"/>
                  </a:solidFill>
                </a:endParaRPr>
              </a:p>
            </p:txBody>
          </p:sp>
        </p:grpSp>
        <p:grpSp>
          <p:nvGrpSpPr>
            <p:cNvPr id="62" name="Group 35"/>
            <p:cNvGrpSpPr>
              <a:grpSpLocks/>
            </p:cNvGrpSpPr>
            <p:nvPr/>
          </p:nvGrpSpPr>
          <p:grpSpPr bwMode="auto">
            <a:xfrm>
              <a:off x="1568" y="1305"/>
              <a:ext cx="277" cy="1619"/>
              <a:chOff x="1600" y="1305"/>
              <a:chExt cx="277" cy="1619"/>
            </a:xfrm>
          </p:grpSpPr>
          <p:sp>
            <p:nvSpPr>
              <p:cNvPr id="63" name="Line 36"/>
              <p:cNvSpPr>
                <a:spLocks noChangeShapeType="1"/>
              </p:cNvSpPr>
              <p:nvPr/>
            </p:nvSpPr>
            <p:spPr bwMode="auto">
              <a:xfrm flipV="1">
                <a:off x="1600" y="1305"/>
                <a:ext cx="277" cy="3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64" name="Line 37"/>
              <p:cNvSpPr>
                <a:spLocks noChangeShapeType="1"/>
              </p:cNvSpPr>
              <p:nvPr/>
            </p:nvSpPr>
            <p:spPr bwMode="auto">
              <a:xfrm>
                <a:off x="1603" y="2924"/>
                <a:ext cx="268" cy="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65" name="Arc 38"/>
              <p:cNvSpPr>
                <a:spLocks/>
              </p:cNvSpPr>
              <p:nvPr/>
            </p:nvSpPr>
            <p:spPr bwMode="auto">
              <a:xfrm>
                <a:off x="1600" y="1316"/>
                <a:ext cx="132" cy="160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0"/>
                  <a:gd name="T2" fmla="*/ 648 w 21600"/>
                  <a:gd name="T3" fmla="*/ 43190 h 43190"/>
                  <a:gd name="T4" fmla="*/ 0 w 21600"/>
                  <a:gd name="T5" fmla="*/ 21600 h 43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</a:path>
                  <a:path w="21600" h="4319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solidFill>
                    <a:srgbClr val="3333CC"/>
                  </a:solidFill>
                </a:endParaRPr>
              </a:p>
            </p:txBody>
          </p:sp>
        </p:grpSp>
      </p:grpSp>
      <p:sp>
        <p:nvSpPr>
          <p:cNvPr id="69" name="Line 4"/>
          <p:cNvSpPr>
            <a:spLocks noChangeShapeType="1"/>
          </p:cNvSpPr>
          <p:nvPr/>
        </p:nvSpPr>
        <p:spPr bwMode="auto">
          <a:xfrm>
            <a:off x="488380" y="3540843"/>
            <a:ext cx="8534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846" b="1" dirty="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0" name="Text Box 28"/>
          <p:cNvSpPr txBox="1">
            <a:spLocks noChangeArrowheads="1"/>
          </p:cNvSpPr>
          <p:nvPr/>
        </p:nvSpPr>
        <p:spPr bwMode="auto">
          <a:xfrm>
            <a:off x="7743447" y="2636890"/>
            <a:ext cx="2096403" cy="8113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dirty="0" smtClean="0">
                <a:solidFill>
                  <a:srgbClr val="000000"/>
                </a:solidFill>
                <a:cs typeface="Arial" charset="0"/>
              </a:rPr>
              <a:t>Distorted trajectory due to wrong quadrupole position</a:t>
            </a:r>
            <a:endParaRPr lang="en-GB" sz="1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" name="Oval 8"/>
          <p:cNvSpPr>
            <a:spLocks noChangeArrowheads="1"/>
          </p:cNvSpPr>
          <p:nvPr/>
        </p:nvSpPr>
        <p:spPr bwMode="auto">
          <a:xfrm>
            <a:off x="950656" y="2887956"/>
            <a:ext cx="171340" cy="1288586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GB" dirty="0">
              <a:solidFill>
                <a:srgbClr val="3333CC"/>
              </a:solidFill>
            </a:endParaRPr>
          </a:p>
        </p:txBody>
      </p:sp>
      <p:grpSp>
        <p:nvGrpSpPr>
          <p:cNvPr id="72" name="Group 29"/>
          <p:cNvGrpSpPr>
            <a:grpSpLocks/>
          </p:cNvGrpSpPr>
          <p:nvPr/>
        </p:nvGrpSpPr>
        <p:grpSpPr bwMode="auto">
          <a:xfrm>
            <a:off x="2229987" y="2888656"/>
            <a:ext cx="298643" cy="1280714"/>
            <a:chOff x="1568" y="1297"/>
            <a:chExt cx="345" cy="1627"/>
          </a:xfrm>
        </p:grpSpPr>
        <p:sp>
          <p:nvSpPr>
            <p:cNvPr id="73" name="Line 30"/>
            <p:cNvSpPr>
              <a:spLocks noChangeShapeType="1"/>
            </p:cNvSpPr>
            <p:nvPr/>
          </p:nvSpPr>
          <p:spPr bwMode="auto">
            <a:xfrm>
              <a:off x="1741" y="1297"/>
              <a:ext cx="1" cy="16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en-GB" dirty="0">
                <a:solidFill>
                  <a:srgbClr val="3333CC"/>
                </a:solidFill>
              </a:endParaRPr>
            </a:p>
          </p:txBody>
        </p:sp>
        <p:grpSp>
          <p:nvGrpSpPr>
            <p:cNvPr id="74" name="Group 31"/>
            <p:cNvGrpSpPr>
              <a:grpSpLocks/>
            </p:cNvGrpSpPr>
            <p:nvPr/>
          </p:nvGrpSpPr>
          <p:grpSpPr bwMode="auto">
            <a:xfrm flipH="1">
              <a:off x="1636" y="1305"/>
              <a:ext cx="277" cy="1619"/>
              <a:chOff x="1600" y="1305"/>
              <a:chExt cx="277" cy="1619"/>
            </a:xfrm>
          </p:grpSpPr>
          <p:sp>
            <p:nvSpPr>
              <p:cNvPr id="79" name="Line 32"/>
              <p:cNvSpPr>
                <a:spLocks noChangeShapeType="1"/>
              </p:cNvSpPr>
              <p:nvPr/>
            </p:nvSpPr>
            <p:spPr bwMode="auto">
              <a:xfrm flipV="1">
                <a:off x="1600" y="1305"/>
                <a:ext cx="277" cy="3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80" name="Line 33"/>
              <p:cNvSpPr>
                <a:spLocks noChangeShapeType="1"/>
              </p:cNvSpPr>
              <p:nvPr/>
            </p:nvSpPr>
            <p:spPr bwMode="auto">
              <a:xfrm>
                <a:off x="1603" y="2924"/>
                <a:ext cx="268" cy="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81" name="Arc 34"/>
              <p:cNvSpPr>
                <a:spLocks/>
              </p:cNvSpPr>
              <p:nvPr/>
            </p:nvSpPr>
            <p:spPr bwMode="auto">
              <a:xfrm>
                <a:off x="1600" y="1316"/>
                <a:ext cx="132" cy="160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0"/>
                  <a:gd name="T2" fmla="*/ 648 w 21600"/>
                  <a:gd name="T3" fmla="*/ 43190 h 43190"/>
                  <a:gd name="T4" fmla="*/ 0 w 21600"/>
                  <a:gd name="T5" fmla="*/ 21600 h 43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</a:path>
                  <a:path w="21600" h="4319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solidFill>
                    <a:srgbClr val="3333CC"/>
                  </a:solidFill>
                </a:endParaRPr>
              </a:p>
            </p:txBody>
          </p:sp>
        </p:grpSp>
        <p:grpSp>
          <p:nvGrpSpPr>
            <p:cNvPr id="75" name="Group 35"/>
            <p:cNvGrpSpPr>
              <a:grpSpLocks/>
            </p:cNvGrpSpPr>
            <p:nvPr/>
          </p:nvGrpSpPr>
          <p:grpSpPr bwMode="auto">
            <a:xfrm>
              <a:off x="1568" y="1305"/>
              <a:ext cx="277" cy="1619"/>
              <a:chOff x="1600" y="1305"/>
              <a:chExt cx="277" cy="1619"/>
            </a:xfrm>
          </p:grpSpPr>
          <p:sp>
            <p:nvSpPr>
              <p:cNvPr id="76" name="Line 36"/>
              <p:cNvSpPr>
                <a:spLocks noChangeShapeType="1"/>
              </p:cNvSpPr>
              <p:nvPr/>
            </p:nvSpPr>
            <p:spPr bwMode="auto">
              <a:xfrm flipV="1">
                <a:off x="1600" y="1305"/>
                <a:ext cx="277" cy="3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77" name="Line 37"/>
              <p:cNvSpPr>
                <a:spLocks noChangeShapeType="1"/>
              </p:cNvSpPr>
              <p:nvPr/>
            </p:nvSpPr>
            <p:spPr bwMode="auto">
              <a:xfrm>
                <a:off x="1603" y="2924"/>
                <a:ext cx="268" cy="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78" name="Arc 38"/>
              <p:cNvSpPr>
                <a:spLocks/>
              </p:cNvSpPr>
              <p:nvPr/>
            </p:nvSpPr>
            <p:spPr bwMode="auto">
              <a:xfrm>
                <a:off x="1600" y="1316"/>
                <a:ext cx="132" cy="160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0"/>
                  <a:gd name="T2" fmla="*/ 648 w 21600"/>
                  <a:gd name="T3" fmla="*/ 43190 h 43190"/>
                  <a:gd name="T4" fmla="*/ 0 w 21600"/>
                  <a:gd name="T5" fmla="*/ 21600 h 43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</a:path>
                  <a:path w="21600" h="4319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solidFill>
                    <a:srgbClr val="3333CC"/>
                  </a:solidFill>
                </a:endParaRPr>
              </a:p>
            </p:txBody>
          </p:sp>
        </p:grpSp>
      </p:grpSp>
      <p:sp>
        <p:nvSpPr>
          <p:cNvPr id="82" name="Oval 8"/>
          <p:cNvSpPr>
            <a:spLocks noChangeArrowheads="1"/>
          </p:cNvSpPr>
          <p:nvPr/>
        </p:nvSpPr>
        <p:spPr bwMode="auto">
          <a:xfrm>
            <a:off x="3461066" y="3103986"/>
            <a:ext cx="171340" cy="1288586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GB" dirty="0">
              <a:solidFill>
                <a:srgbClr val="3333CC"/>
              </a:solidFill>
            </a:endParaRPr>
          </a:p>
        </p:txBody>
      </p:sp>
      <p:grpSp>
        <p:nvGrpSpPr>
          <p:cNvPr id="83" name="Group 29"/>
          <p:cNvGrpSpPr>
            <a:grpSpLocks/>
          </p:cNvGrpSpPr>
          <p:nvPr/>
        </p:nvGrpSpPr>
        <p:grpSpPr bwMode="auto">
          <a:xfrm>
            <a:off x="4740397" y="2885784"/>
            <a:ext cx="298643" cy="1280714"/>
            <a:chOff x="1568" y="1297"/>
            <a:chExt cx="345" cy="1627"/>
          </a:xfrm>
        </p:grpSpPr>
        <p:sp>
          <p:nvSpPr>
            <p:cNvPr id="84" name="Line 30"/>
            <p:cNvSpPr>
              <a:spLocks noChangeShapeType="1"/>
            </p:cNvSpPr>
            <p:nvPr/>
          </p:nvSpPr>
          <p:spPr bwMode="auto">
            <a:xfrm>
              <a:off x="1741" y="1297"/>
              <a:ext cx="1" cy="16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en-GB" dirty="0">
                <a:solidFill>
                  <a:srgbClr val="3333CC"/>
                </a:solidFill>
              </a:endParaRPr>
            </a:p>
          </p:txBody>
        </p:sp>
        <p:grpSp>
          <p:nvGrpSpPr>
            <p:cNvPr id="85" name="Group 31"/>
            <p:cNvGrpSpPr>
              <a:grpSpLocks/>
            </p:cNvGrpSpPr>
            <p:nvPr/>
          </p:nvGrpSpPr>
          <p:grpSpPr bwMode="auto">
            <a:xfrm flipH="1">
              <a:off x="1636" y="1305"/>
              <a:ext cx="277" cy="1619"/>
              <a:chOff x="1600" y="1305"/>
              <a:chExt cx="277" cy="1619"/>
            </a:xfrm>
          </p:grpSpPr>
          <p:sp>
            <p:nvSpPr>
              <p:cNvPr id="90" name="Line 32"/>
              <p:cNvSpPr>
                <a:spLocks noChangeShapeType="1"/>
              </p:cNvSpPr>
              <p:nvPr/>
            </p:nvSpPr>
            <p:spPr bwMode="auto">
              <a:xfrm flipV="1">
                <a:off x="1600" y="1305"/>
                <a:ext cx="277" cy="3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91" name="Line 33"/>
              <p:cNvSpPr>
                <a:spLocks noChangeShapeType="1"/>
              </p:cNvSpPr>
              <p:nvPr/>
            </p:nvSpPr>
            <p:spPr bwMode="auto">
              <a:xfrm>
                <a:off x="1603" y="2924"/>
                <a:ext cx="268" cy="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92" name="Arc 34"/>
              <p:cNvSpPr>
                <a:spLocks/>
              </p:cNvSpPr>
              <p:nvPr/>
            </p:nvSpPr>
            <p:spPr bwMode="auto">
              <a:xfrm>
                <a:off x="1600" y="1316"/>
                <a:ext cx="132" cy="160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0"/>
                  <a:gd name="T2" fmla="*/ 648 w 21600"/>
                  <a:gd name="T3" fmla="*/ 43190 h 43190"/>
                  <a:gd name="T4" fmla="*/ 0 w 21600"/>
                  <a:gd name="T5" fmla="*/ 21600 h 43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</a:path>
                  <a:path w="21600" h="4319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solidFill>
                    <a:srgbClr val="3333CC"/>
                  </a:solidFill>
                </a:endParaRPr>
              </a:p>
            </p:txBody>
          </p:sp>
        </p:grpSp>
        <p:grpSp>
          <p:nvGrpSpPr>
            <p:cNvPr id="86" name="Group 35"/>
            <p:cNvGrpSpPr>
              <a:grpSpLocks/>
            </p:cNvGrpSpPr>
            <p:nvPr/>
          </p:nvGrpSpPr>
          <p:grpSpPr bwMode="auto">
            <a:xfrm>
              <a:off x="1568" y="1305"/>
              <a:ext cx="277" cy="1619"/>
              <a:chOff x="1600" y="1305"/>
              <a:chExt cx="277" cy="1619"/>
            </a:xfrm>
          </p:grpSpPr>
          <p:sp>
            <p:nvSpPr>
              <p:cNvPr id="87" name="Line 36"/>
              <p:cNvSpPr>
                <a:spLocks noChangeShapeType="1"/>
              </p:cNvSpPr>
              <p:nvPr/>
            </p:nvSpPr>
            <p:spPr bwMode="auto">
              <a:xfrm flipV="1">
                <a:off x="1600" y="1305"/>
                <a:ext cx="277" cy="3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88" name="Line 37"/>
              <p:cNvSpPr>
                <a:spLocks noChangeShapeType="1"/>
              </p:cNvSpPr>
              <p:nvPr/>
            </p:nvSpPr>
            <p:spPr bwMode="auto">
              <a:xfrm>
                <a:off x="1603" y="2924"/>
                <a:ext cx="268" cy="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89" name="Arc 38"/>
              <p:cNvSpPr>
                <a:spLocks/>
              </p:cNvSpPr>
              <p:nvPr/>
            </p:nvSpPr>
            <p:spPr bwMode="auto">
              <a:xfrm>
                <a:off x="1600" y="1316"/>
                <a:ext cx="132" cy="160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0"/>
                  <a:gd name="T2" fmla="*/ 648 w 21600"/>
                  <a:gd name="T3" fmla="*/ 43190 h 43190"/>
                  <a:gd name="T4" fmla="*/ 0 w 21600"/>
                  <a:gd name="T5" fmla="*/ 21600 h 43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</a:path>
                  <a:path w="21600" h="4319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solidFill>
                    <a:srgbClr val="3333CC"/>
                  </a:solidFill>
                </a:endParaRPr>
              </a:p>
            </p:txBody>
          </p:sp>
        </p:grpSp>
      </p:grpSp>
      <p:sp>
        <p:nvSpPr>
          <p:cNvPr id="93" name="Oval 8"/>
          <p:cNvSpPr>
            <a:spLocks noChangeArrowheads="1"/>
          </p:cNvSpPr>
          <p:nvPr/>
        </p:nvSpPr>
        <p:spPr bwMode="auto">
          <a:xfrm>
            <a:off x="5909406" y="2885084"/>
            <a:ext cx="171340" cy="1288586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GB" dirty="0">
              <a:solidFill>
                <a:srgbClr val="3333CC"/>
              </a:solidFill>
            </a:endParaRPr>
          </a:p>
        </p:txBody>
      </p:sp>
      <p:grpSp>
        <p:nvGrpSpPr>
          <p:cNvPr id="94" name="Group 29"/>
          <p:cNvGrpSpPr>
            <a:grpSpLocks/>
          </p:cNvGrpSpPr>
          <p:nvPr/>
        </p:nvGrpSpPr>
        <p:grpSpPr bwMode="auto">
          <a:xfrm>
            <a:off x="7188737" y="2885784"/>
            <a:ext cx="298643" cy="1280714"/>
            <a:chOff x="1568" y="1297"/>
            <a:chExt cx="345" cy="1627"/>
          </a:xfrm>
        </p:grpSpPr>
        <p:sp>
          <p:nvSpPr>
            <p:cNvPr id="95" name="Line 30"/>
            <p:cNvSpPr>
              <a:spLocks noChangeShapeType="1"/>
            </p:cNvSpPr>
            <p:nvPr/>
          </p:nvSpPr>
          <p:spPr bwMode="auto">
            <a:xfrm>
              <a:off x="1741" y="1297"/>
              <a:ext cx="1" cy="16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en-GB" dirty="0">
                <a:solidFill>
                  <a:srgbClr val="3333CC"/>
                </a:solidFill>
              </a:endParaRPr>
            </a:p>
          </p:txBody>
        </p:sp>
        <p:grpSp>
          <p:nvGrpSpPr>
            <p:cNvPr id="96" name="Group 31"/>
            <p:cNvGrpSpPr>
              <a:grpSpLocks/>
            </p:cNvGrpSpPr>
            <p:nvPr/>
          </p:nvGrpSpPr>
          <p:grpSpPr bwMode="auto">
            <a:xfrm flipH="1">
              <a:off x="1636" y="1305"/>
              <a:ext cx="277" cy="1619"/>
              <a:chOff x="1600" y="1305"/>
              <a:chExt cx="277" cy="1619"/>
            </a:xfrm>
          </p:grpSpPr>
          <p:sp>
            <p:nvSpPr>
              <p:cNvPr id="101" name="Line 32"/>
              <p:cNvSpPr>
                <a:spLocks noChangeShapeType="1"/>
              </p:cNvSpPr>
              <p:nvPr/>
            </p:nvSpPr>
            <p:spPr bwMode="auto">
              <a:xfrm flipV="1">
                <a:off x="1600" y="1305"/>
                <a:ext cx="277" cy="3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102" name="Line 33"/>
              <p:cNvSpPr>
                <a:spLocks noChangeShapeType="1"/>
              </p:cNvSpPr>
              <p:nvPr/>
            </p:nvSpPr>
            <p:spPr bwMode="auto">
              <a:xfrm>
                <a:off x="1603" y="2924"/>
                <a:ext cx="268" cy="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103" name="Arc 34"/>
              <p:cNvSpPr>
                <a:spLocks/>
              </p:cNvSpPr>
              <p:nvPr/>
            </p:nvSpPr>
            <p:spPr bwMode="auto">
              <a:xfrm>
                <a:off x="1600" y="1316"/>
                <a:ext cx="132" cy="160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0"/>
                  <a:gd name="T2" fmla="*/ 648 w 21600"/>
                  <a:gd name="T3" fmla="*/ 43190 h 43190"/>
                  <a:gd name="T4" fmla="*/ 0 w 21600"/>
                  <a:gd name="T5" fmla="*/ 21600 h 43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</a:path>
                  <a:path w="21600" h="4319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solidFill>
                    <a:srgbClr val="3333CC"/>
                  </a:solidFill>
                </a:endParaRPr>
              </a:p>
            </p:txBody>
          </p:sp>
        </p:grpSp>
        <p:grpSp>
          <p:nvGrpSpPr>
            <p:cNvPr id="97" name="Group 35"/>
            <p:cNvGrpSpPr>
              <a:grpSpLocks/>
            </p:cNvGrpSpPr>
            <p:nvPr/>
          </p:nvGrpSpPr>
          <p:grpSpPr bwMode="auto">
            <a:xfrm>
              <a:off x="1568" y="1305"/>
              <a:ext cx="277" cy="1619"/>
              <a:chOff x="1600" y="1305"/>
              <a:chExt cx="277" cy="1619"/>
            </a:xfrm>
          </p:grpSpPr>
          <p:sp>
            <p:nvSpPr>
              <p:cNvPr id="98" name="Line 36"/>
              <p:cNvSpPr>
                <a:spLocks noChangeShapeType="1"/>
              </p:cNvSpPr>
              <p:nvPr/>
            </p:nvSpPr>
            <p:spPr bwMode="auto">
              <a:xfrm flipV="1">
                <a:off x="1600" y="1305"/>
                <a:ext cx="277" cy="3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99" name="Line 37"/>
              <p:cNvSpPr>
                <a:spLocks noChangeShapeType="1"/>
              </p:cNvSpPr>
              <p:nvPr/>
            </p:nvSpPr>
            <p:spPr bwMode="auto">
              <a:xfrm>
                <a:off x="1603" y="2924"/>
                <a:ext cx="268" cy="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100" name="Arc 38"/>
              <p:cNvSpPr>
                <a:spLocks/>
              </p:cNvSpPr>
              <p:nvPr/>
            </p:nvSpPr>
            <p:spPr bwMode="auto">
              <a:xfrm>
                <a:off x="1600" y="1316"/>
                <a:ext cx="132" cy="160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0"/>
                  <a:gd name="T2" fmla="*/ 648 w 21600"/>
                  <a:gd name="T3" fmla="*/ 43190 h 43190"/>
                  <a:gd name="T4" fmla="*/ 0 w 21600"/>
                  <a:gd name="T5" fmla="*/ 21600 h 43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</a:path>
                  <a:path w="21600" h="4319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solidFill>
                    <a:srgbClr val="3333CC"/>
                  </a:solidFill>
                </a:endParaRPr>
              </a:p>
            </p:txBody>
          </p:sp>
        </p:grpSp>
      </p:grpSp>
      <p:cxnSp>
        <p:nvCxnSpPr>
          <p:cNvPr id="106" name="Straight Connector 105"/>
          <p:cNvCxnSpPr>
            <a:stCxn id="82" idx="2"/>
            <a:endCxn id="82" idx="6"/>
          </p:cNvCxnSpPr>
          <p:nvPr/>
        </p:nvCxnSpPr>
        <p:spPr>
          <a:xfrm>
            <a:off x="3461066" y="3748279"/>
            <a:ext cx="1713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Line 31"/>
          <p:cNvSpPr>
            <a:spLocks noChangeShapeType="1"/>
          </p:cNvSpPr>
          <p:nvPr/>
        </p:nvSpPr>
        <p:spPr bwMode="auto">
          <a:xfrm>
            <a:off x="3298087" y="4906353"/>
            <a:ext cx="504092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GB" sz="1846" b="1" dirty="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12" name="Line 32"/>
          <p:cNvSpPr>
            <a:spLocks noChangeShapeType="1"/>
          </p:cNvSpPr>
          <p:nvPr/>
        </p:nvSpPr>
        <p:spPr bwMode="auto">
          <a:xfrm>
            <a:off x="3303948" y="5085230"/>
            <a:ext cx="504092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GB" sz="1846" b="1" dirty="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13" name="Line 33"/>
          <p:cNvSpPr>
            <a:spLocks noChangeShapeType="1"/>
          </p:cNvSpPr>
          <p:nvPr/>
        </p:nvSpPr>
        <p:spPr bwMode="auto">
          <a:xfrm>
            <a:off x="3662470" y="4635256"/>
            <a:ext cx="0" cy="27109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46" b="1" i="0" u="none" strike="noStrike" kern="0" cap="none" spc="0" normalizeH="0" baseline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  <a:cs typeface="Arial" charset="0"/>
            </a:endParaRPr>
          </a:p>
        </p:txBody>
      </p:sp>
      <p:sp>
        <p:nvSpPr>
          <p:cNvPr id="114" name="Line 34"/>
          <p:cNvSpPr>
            <a:spLocks noChangeShapeType="1"/>
          </p:cNvSpPr>
          <p:nvPr/>
        </p:nvSpPr>
        <p:spPr bwMode="auto">
          <a:xfrm flipV="1">
            <a:off x="3662470" y="5087327"/>
            <a:ext cx="0" cy="310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46" b="1" i="0" u="none" strike="noStrike" kern="0" cap="none" spc="0" normalizeH="0" baseline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  <a:cs typeface="Arial" charset="0"/>
            </a:endParaRPr>
          </a:p>
        </p:txBody>
      </p:sp>
      <p:sp>
        <p:nvSpPr>
          <p:cNvPr id="115" name="Line 4"/>
          <p:cNvSpPr>
            <a:spLocks noChangeShapeType="1"/>
          </p:cNvSpPr>
          <p:nvPr/>
        </p:nvSpPr>
        <p:spPr bwMode="auto">
          <a:xfrm>
            <a:off x="494030" y="5529681"/>
            <a:ext cx="8534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846" b="1" dirty="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16" name="Text Box 28"/>
          <p:cNvSpPr txBox="1">
            <a:spLocks noChangeArrowheads="1"/>
          </p:cNvSpPr>
          <p:nvPr/>
        </p:nvSpPr>
        <p:spPr bwMode="auto">
          <a:xfrm>
            <a:off x="7683864" y="4845927"/>
            <a:ext cx="2090753" cy="3189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dirty="0" smtClean="0">
                <a:solidFill>
                  <a:srgbClr val="000000"/>
                </a:solidFill>
                <a:cs typeface="Arial" charset="0"/>
              </a:rPr>
              <a:t>Correction with dipole</a:t>
            </a:r>
            <a:endParaRPr lang="en-GB" sz="1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7" name="Oval 8"/>
          <p:cNvSpPr>
            <a:spLocks noChangeArrowheads="1"/>
          </p:cNvSpPr>
          <p:nvPr/>
        </p:nvSpPr>
        <p:spPr bwMode="auto">
          <a:xfrm>
            <a:off x="956306" y="4876794"/>
            <a:ext cx="171340" cy="1288586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GB" dirty="0">
              <a:solidFill>
                <a:srgbClr val="3333CC"/>
              </a:solidFill>
            </a:endParaRPr>
          </a:p>
        </p:txBody>
      </p:sp>
      <p:grpSp>
        <p:nvGrpSpPr>
          <p:cNvPr id="118" name="Group 29"/>
          <p:cNvGrpSpPr>
            <a:grpSpLocks/>
          </p:cNvGrpSpPr>
          <p:nvPr/>
        </p:nvGrpSpPr>
        <p:grpSpPr bwMode="auto">
          <a:xfrm>
            <a:off x="2235637" y="4877494"/>
            <a:ext cx="298643" cy="1280714"/>
            <a:chOff x="1568" y="1297"/>
            <a:chExt cx="345" cy="1627"/>
          </a:xfrm>
        </p:grpSpPr>
        <p:sp>
          <p:nvSpPr>
            <p:cNvPr id="119" name="Line 30"/>
            <p:cNvSpPr>
              <a:spLocks noChangeShapeType="1"/>
            </p:cNvSpPr>
            <p:nvPr/>
          </p:nvSpPr>
          <p:spPr bwMode="auto">
            <a:xfrm>
              <a:off x="1741" y="1297"/>
              <a:ext cx="1" cy="16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en-GB" dirty="0">
                <a:solidFill>
                  <a:srgbClr val="3333CC"/>
                </a:solidFill>
              </a:endParaRPr>
            </a:p>
          </p:txBody>
        </p:sp>
        <p:grpSp>
          <p:nvGrpSpPr>
            <p:cNvPr id="120" name="Group 31"/>
            <p:cNvGrpSpPr>
              <a:grpSpLocks/>
            </p:cNvGrpSpPr>
            <p:nvPr/>
          </p:nvGrpSpPr>
          <p:grpSpPr bwMode="auto">
            <a:xfrm flipH="1">
              <a:off x="1636" y="1305"/>
              <a:ext cx="277" cy="1619"/>
              <a:chOff x="1600" y="1305"/>
              <a:chExt cx="277" cy="1619"/>
            </a:xfrm>
          </p:grpSpPr>
          <p:sp>
            <p:nvSpPr>
              <p:cNvPr id="125" name="Line 32"/>
              <p:cNvSpPr>
                <a:spLocks noChangeShapeType="1"/>
              </p:cNvSpPr>
              <p:nvPr/>
            </p:nvSpPr>
            <p:spPr bwMode="auto">
              <a:xfrm flipV="1">
                <a:off x="1600" y="1305"/>
                <a:ext cx="277" cy="3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126" name="Line 33"/>
              <p:cNvSpPr>
                <a:spLocks noChangeShapeType="1"/>
              </p:cNvSpPr>
              <p:nvPr/>
            </p:nvSpPr>
            <p:spPr bwMode="auto">
              <a:xfrm>
                <a:off x="1603" y="2924"/>
                <a:ext cx="268" cy="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127" name="Arc 34"/>
              <p:cNvSpPr>
                <a:spLocks/>
              </p:cNvSpPr>
              <p:nvPr/>
            </p:nvSpPr>
            <p:spPr bwMode="auto">
              <a:xfrm>
                <a:off x="1600" y="1316"/>
                <a:ext cx="132" cy="160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0"/>
                  <a:gd name="T2" fmla="*/ 648 w 21600"/>
                  <a:gd name="T3" fmla="*/ 43190 h 43190"/>
                  <a:gd name="T4" fmla="*/ 0 w 21600"/>
                  <a:gd name="T5" fmla="*/ 21600 h 43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</a:path>
                  <a:path w="21600" h="4319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solidFill>
                    <a:srgbClr val="3333CC"/>
                  </a:solidFill>
                </a:endParaRPr>
              </a:p>
            </p:txBody>
          </p:sp>
        </p:grpSp>
        <p:grpSp>
          <p:nvGrpSpPr>
            <p:cNvPr id="121" name="Group 35"/>
            <p:cNvGrpSpPr>
              <a:grpSpLocks/>
            </p:cNvGrpSpPr>
            <p:nvPr/>
          </p:nvGrpSpPr>
          <p:grpSpPr bwMode="auto">
            <a:xfrm>
              <a:off x="1568" y="1305"/>
              <a:ext cx="277" cy="1619"/>
              <a:chOff x="1600" y="1305"/>
              <a:chExt cx="277" cy="1619"/>
            </a:xfrm>
          </p:grpSpPr>
          <p:sp>
            <p:nvSpPr>
              <p:cNvPr id="122" name="Line 36"/>
              <p:cNvSpPr>
                <a:spLocks noChangeShapeType="1"/>
              </p:cNvSpPr>
              <p:nvPr/>
            </p:nvSpPr>
            <p:spPr bwMode="auto">
              <a:xfrm flipV="1">
                <a:off x="1600" y="1305"/>
                <a:ext cx="277" cy="3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123" name="Line 37"/>
              <p:cNvSpPr>
                <a:spLocks noChangeShapeType="1"/>
              </p:cNvSpPr>
              <p:nvPr/>
            </p:nvSpPr>
            <p:spPr bwMode="auto">
              <a:xfrm>
                <a:off x="1603" y="2924"/>
                <a:ext cx="268" cy="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124" name="Arc 38"/>
              <p:cNvSpPr>
                <a:spLocks/>
              </p:cNvSpPr>
              <p:nvPr/>
            </p:nvSpPr>
            <p:spPr bwMode="auto">
              <a:xfrm>
                <a:off x="1600" y="1316"/>
                <a:ext cx="132" cy="160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0"/>
                  <a:gd name="T2" fmla="*/ 648 w 21600"/>
                  <a:gd name="T3" fmla="*/ 43190 h 43190"/>
                  <a:gd name="T4" fmla="*/ 0 w 21600"/>
                  <a:gd name="T5" fmla="*/ 21600 h 43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</a:path>
                  <a:path w="21600" h="4319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solidFill>
                    <a:srgbClr val="3333CC"/>
                  </a:solidFill>
                </a:endParaRPr>
              </a:p>
            </p:txBody>
          </p:sp>
        </p:grpSp>
      </p:grpSp>
      <p:sp>
        <p:nvSpPr>
          <p:cNvPr id="128" name="Oval 8"/>
          <p:cNvSpPr>
            <a:spLocks noChangeArrowheads="1"/>
          </p:cNvSpPr>
          <p:nvPr/>
        </p:nvSpPr>
        <p:spPr bwMode="auto">
          <a:xfrm>
            <a:off x="3466716" y="5092824"/>
            <a:ext cx="171340" cy="1288586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GB" dirty="0">
              <a:solidFill>
                <a:srgbClr val="3333CC"/>
              </a:solidFill>
            </a:endParaRPr>
          </a:p>
        </p:txBody>
      </p:sp>
      <p:grpSp>
        <p:nvGrpSpPr>
          <p:cNvPr id="129" name="Group 29"/>
          <p:cNvGrpSpPr>
            <a:grpSpLocks/>
          </p:cNvGrpSpPr>
          <p:nvPr/>
        </p:nvGrpSpPr>
        <p:grpSpPr bwMode="auto">
          <a:xfrm>
            <a:off x="4746047" y="4874622"/>
            <a:ext cx="298643" cy="1280714"/>
            <a:chOff x="1568" y="1297"/>
            <a:chExt cx="345" cy="1627"/>
          </a:xfrm>
        </p:grpSpPr>
        <p:sp>
          <p:nvSpPr>
            <p:cNvPr id="130" name="Line 30"/>
            <p:cNvSpPr>
              <a:spLocks noChangeShapeType="1"/>
            </p:cNvSpPr>
            <p:nvPr/>
          </p:nvSpPr>
          <p:spPr bwMode="auto">
            <a:xfrm>
              <a:off x="1741" y="1297"/>
              <a:ext cx="1" cy="16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en-GB" dirty="0">
                <a:solidFill>
                  <a:srgbClr val="3333CC"/>
                </a:solidFill>
              </a:endParaRPr>
            </a:p>
          </p:txBody>
        </p:sp>
        <p:grpSp>
          <p:nvGrpSpPr>
            <p:cNvPr id="131" name="Group 31"/>
            <p:cNvGrpSpPr>
              <a:grpSpLocks/>
            </p:cNvGrpSpPr>
            <p:nvPr/>
          </p:nvGrpSpPr>
          <p:grpSpPr bwMode="auto">
            <a:xfrm flipH="1">
              <a:off x="1636" y="1305"/>
              <a:ext cx="277" cy="1619"/>
              <a:chOff x="1600" y="1305"/>
              <a:chExt cx="277" cy="1619"/>
            </a:xfrm>
          </p:grpSpPr>
          <p:sp>
            <p:nvSpPr>
              <p:cNvPr id="136" name="Line 32"/>
              <p:cNvSpPr>
                <a:spLocks noChangeShapeType="1"/>
              </p:cNvSpPr>
              <p:nvPr/>
            </p:nvSpPr>
            <p:spPr bwMode="auto">
              <a:xfrm flipV="1">
                <a:off x="1600" y="1305"/>
                <a:ext cx="277" cy="3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137" name="Line 33"/>
              <p:cNvSpPr>
                <a:spLocks noChangeShapeType="1"/>
              </p:cNvSpPr>
              <p:nvPr/>
            </p:nvSpPr>
            <p:spPr bwMode="auto">
              <a:xfrm>
                <a:off x="1603" y="2924"/>
                <a:ext cx="268" cy="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138" name="Arc 34"/>
              <p:cNvSpPr>
                <a:spLocks/>
              </p:cNvSpPr>
              <p:nvPr/>
            </p:nvSpPr>
            <p:spPr bwMode="auto">
              <a:xfrm>
                <a:off x="1600" y="1316"/>
                <a:ext cx="132" cy="160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0"/>
                  <a:gd name="T2" fmla="*/ 648 w 21600"/>
                  <a:gd name="T3" fmla="*/ 43190 h 43190"/>
                  <a:gd name="T4" fmla="*/ 0 w 21600"/>
                  <a:gd name="T5" fmla="*/ 21600 h 43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</a:path>
                  <a:path w="21600" h="4319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solidFill>
                    <a:srgbClr val="3333CC"/>
                  </a:solidFill>
                </a:endParaRPr>
              </a:p>
            </p:txBody>
          </p:sp>
        </p:grpSp>
        <p:grpSp>
          <p:nvGrpSpPr>
            <p:cNvPr id="132" name="Group 35"/>
            <p:cNvGrpSpPr>
              <a:grpSpLocks/>
            </p:cNvGrpSpPr>
            <p:nvPr/>
          </p:nvGrpSpPr>
          <p:grpSpPr bwMode="auto">
            <a:xfrm>
              <a:off x="1568" y="1305"/>
              <a:ext cx="277" cy="1619"/>
              <a:chOff x="1600" y="1305"/>
              <a:chExt cx="277" cy="1619"/>
            </a:xfrm>
          </p:grpSpPr>
          <p:sp>
            <p:nvSpPr>
              <p:cNvPr id="133" name="Line 36"/>
              <p:cNvSpPr>
                <a:spLocks noChangeShapeType="1"/>
              </p:cNvSpPr>
              <p:nvPr/>
            </p:nvSpPr>
            <p:spPr bwMode="auto">
              <a:xfrm flipV="1">
                <a:off x="1600" y="1305"/>
                <a:ext cx="277" cy="3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134" name="Line 37"/>
              <p:cNvSpPr>
                <a:spLocks noChangeShapeType="1"/>
              </p:cNvSpPr>
              <p:nvPr/>
            </p:nvSpPr>
            <p:spPr bwMode="auto">
              <a:xfrm>
                <a:off x="1603" y="2924"/>
                <a:ext cx="268" cy="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135" name="Arc 38"/>
              <p:cNvSpPr>
                <a:spLocks/>
              </p:cNvSpPr>
              <p:nvPr/>
            </p:nvSpPr>
            <p:spPr bwMode="auto">
              <a:xfrm>
                <a:off x="1600" y="1316"/>
                <a:ext cx="132" cy="160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0"/>
                  <a:gd name="T2" fmla="*/ 648 w 21600"/>
                  <a:gd name="T3" fmla="*/ 43190 h 43190"/>
                  <a:gd name="T4" fmla="*/ 0 w 21600"/>
                  <a:gd name="T5" fmla="*/ 21600 h 43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</a:path>
                  <a:path w="21600" h="4319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solidFill>
                    <a:srgbClr val="3333CC"/>
                  </a:solidFill>
                </a:endParaRPr>
              </a:p>
            </p:txBody>
          </p:sp>
        </p:grpSp>
      </p:grpSp>
      <p:sp>
        <p:nvSpPr>
          <p:cNvPr id="139" name="Oval 8"/>
          <p:cNvSpPr>
            <a:spLocks noChangeArrowheads="1"/>
          </p:cNvSpPr>
          <p:nvPr/>
        </p:nvSpPr>
        <p:spPr bwMode="auto">
          <a:xfrm>
            <a:off x="5915056" y="4873922"/>
            <a:ext cx="171340" cy="1288586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GB" dirty="0">
              <a:solidFill>
                <a:srgbClr val="3333CC"/>
              </a:solidFill>
            </a:endParaRPr>
          </a:p>
        </p:txBody>
      </p:sp>
      <p:grpSp>
        <p:nvGrpSpPr>
          <p:cNvPr id="140" name="Group 29"/>
          <p:cNvGrpSpPr>
            <a:grpSpLocks/>
          </p:cNvGrpSpPr>
          <p:nvPr/>
        </p:nvGrpSpPr>
        <p:grpSpPr bwMode="auto">
          <a:xfrm>
            <a:off x="7194387" y="4874622"/>
            <a:ext cx="298643" cy="1280714"/>
            <a:chOff x="1568" y="1297"/>
            <a:chExt cx="345" cy="1627"/>
          </a:xfrm>
        </p:grpSpPr>
        <p:sp>
          <p:nvSpPr>
            <p:cNvPr id="141" name="Line 30"/>
            <p:cNvSpPr>
              <a:spLocks noChangeShapeType="1"/>
            </p:cNvSpPr>
            <p:nvPr/>
          </p:nvSpPr>
          <p:spPr bwMode="auto">
            <a:xfrm>
              <a:off x="1741" y="1297"/>
              <a:ext cx="1" cy="16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en-GB" dirty="0">
                <a:solidFill>
                  <a:srgbClr val="3333CC"/>
                </a:solidFill>
              </a:endParaRPr>
            </a:p>
          </p:txBody>
        </p:sp>
        <p:grpSp>
          <p:nvGrpSpPr>
            <p:cNvPr id="142" name="Group 31"/>
            <p:cNvGrpSpPr>
              <a:grpSpLocks/>
            </p:cNvGrpSpPr>
            <p:nvPr/>
          </p:nvGrpSpPr>
          <p:grpSpPr bwMode="auto">
            <a:xfrm flipH="1">
              <a:off x="1636" y="1305"/>
              <a:ext cx="277" cy="1619"/>
              <a:chOff x="1600" y="1305"/>
              <a:chExt cx="277" cy="1619"/>
            </a:xfrm>
          </p:grpSpPr>
          <p:sp>
            <p:nvSpPr>
              <p:cNvPr id="147" name="Line 32"/>
              <p:cNvSpPr>
                <a:spLocks noChangeShapeType="1"/>
              </p:cNvSpPr>
              <p:nvPr/>
            </p:nvSpPr>
            <p:spPr bwMode="auto">
              <a:xfrm flipV="1">
                <a:off x="1600" y="1305"/>
                <a:ext cx="277" cy="3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148" name="Line 33"/>
              <p:cNvSpPr>
                <a:spLocks noChangeShapeType="1"/>
              </p:cNvSpPr>
              <p:nvPr/>
            </p:nvSpPr>
            <p:spPr bwMode="auto">
              <a:xfrm>
                <a:off x="1603" y="2924"/>
                <a:ext cx="268" cy="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149" name="Arc 34"/>
              <p:cNvSpPr>
                <a:spLocks/>
              </p:cNvSpPr>
              <p:nvPr/>
            </p:nvSpPr>
            <p:spPr bwMode="auto">
              <a:xfrm>
                <a:off x="1600" y="1316"/>
                <a:ext cx="132" cy="160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0"/>
                  <a:gd name="T2" fmla="*/ 648 w 21600"/>
                  <a:gd name="T3" fmla="*/ 43190 h 43190"/>
                  <a:gd name="T4" fmla="*/ 0 w 21600"/>
                  <a:gd name="T5" fmla="*/ 21600 h 43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</a:path>
                  <a:path w="21600" h="4319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solidFill>
                    <a:srgbClr val="3333CC"/>
                  </a:solidFill>
                </a:endParaRPr>
              </a:p>
            </p:txBody>
          </p:sp>
        </p:grpSp>
        <p:grpSp>
          <p:nvGrpSpPr>
            <p:cNvPr id="143" name="Group 35"/>
            <p:cNvGrpSpPr>
              <a:grpSpLocks/>
            </p:cNvGrpSpPr>
            <p:nvPr/>
          </p:nvGrpSpPr>
          <p:grpSpPr bwMode="auto">
            <a:xfrm>
              <a:off x="1568" y="1305"/>
              <a:ext cx="277" cy="1619"/>
              <a:chOff x="1600" y="1305"/>
              <a:chExt cx="277" cy="1619"/>
            </a:xfrm>
          </p:grpSpPr>
          <p:sp>
            <p:nvSpPr>
              <p:cNvPr id="144" name="Line 36"/>
              <p:cNvSpPr>
                <a:spLocks noChangeShapeType="1"/>
              </p:cNvSpPr>
              <p:nvPr/>
            </p:nvSpPr>
            <p:spPr bwMode="auto">
              <a:xfrm flipV="1">
                <a:off x="1600" y="1305"/>
                <a:ext cx="277" cy="3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145" name="Line 37"/>
              <p:cNvSpPr>
                <a:spLocks noChangeShapeType="1"/>
              </p:cNvSpPr>
              <p:nvPr/>
            </p:nvSpPr>
            <p:spPr bwMode="auto">
              <a:xfrm>
                <a:off x="1603" y="2924"/>
                <a:ext cx="268" cy="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146" name="Arc 38"/>
              <p:cNvSpPr>
                <a:spLocks/>
              </p:cNvSpPr>
              <p:nvPr/>
            </p:nvSpPr>
            <p:spPr bwMode="auto">
              <a:xfrm>
                <a:off x="1600" y="1316"/>
                <a:ext cx="132" cy="160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0"/>
                  <a:gd name="T2" fmla="*/ 648 w 21600"/>
                  <a:gd name="T3" fmla="*/ 43190 h 43190"/>
                  <a:gd name="T4" fmla="*/ 0 w 21600"/>
                  <a:gd name="T5" fmla="*/ 21600 h 43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</a:path>
                  <a:path w="21600" h="4319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77"/>
                      <a:pt x="12319" y="42839"/>
                      <a:pt x="648" y="4319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solidFill>
                    <a:srgbClr val="3333CC"/>
                  </a:solidFill>
                </a:endParaRPr>
              </a:p>
            </p:txBody>
          </p:sp>
        </p:grpSp>
      </p:grpSp>
      <p:sp>
        <p:nvSpPr>
          <p:cNvPr id="150" name="Rounded Rectangle 149"/>
          <p:cNvSpPr/>
          <p:nvPr/>
        </p:nvSpPr>
        <p:spPr>
          <a:xfrm>
            <a:off x="3305897" y="5362710"/>
            <a:ext cx="170874" cy="329254"/>
          </a:xfrm>
          <a:prstGeom prst="round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51" name="Straight Connector 150"/>
          <p:cNvCxnSpPr>
            <a:stCxn id="128" idx="2"/>
            <a:endCxn id="128" idx="6"/>
          </p:cNvCxnSpPr>
          <p:nvPr/>
        </p:nvCxnSpPr>
        <p:spPr>
          <a:xfrm>
            <a:off x="3466716" y="5737117"/>
            <a:ext cx="1713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Line 4"/>
          <p:cNvSpPr>
            <a:spLocks noChangeShapeType="1"/>
          </p:cNvSpPr>
          <p:nvPr/>
        </p:nvSpPr>
        <p:spPr bwMode="auto">
          <a:xfrm>
            <a:off x="481444" y="5531235"/>
            <a:ext cx="85344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846" b="1" dirty="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52" name="Freeform 151"/>
          <p:cNvSpPr/>
          <p:nvPr/>
        </p:nvSpPr>
        <p:spPr>
          <a:xfrm>
            <a:off x="295275" y="3184772"/>
            <a:ext cx="7267575" cy="996137"/>
          </a:xfrm>
          <a:custGeom>
            <a:avLst/>
            <a:gdLst>
              <a:gd name="connsiteX0" fmla="*/ 0 w 7267575"/>
              <a:gd name="connsiteY0" fmla="*/ 228600 h 942975"/>
              <a:gd name="connsiteX1" fmla="*/ 762000 w 7267575"/>
              <a:gd name="connsiteY1" fmla="*/ 85725 h 942975"/>
              <a:gd name="connsiteX2" fmla="*/ 2076450 w 7267575"/>
              <a:gd name="connsiteY2" fmla="*/ 514350 h 942975"/>
              <a:gd name="connsiteX3" fmla="*/ 3248025 w 7267575"/>
              <a:gd name="connsiteY3" fmla="*/ 942975 h 942975"/>
              <a:gd name="connsiteX4" fmla="*/ 4600575 w 7267575"/>
              <a:gd name="connsiteY4" fmla="*/ 466725 h 942975"/>
              <a:gd name="connsiteX5" fmla="*/ 5686425 w 7267575"/>
              <a:gd name="connsiteY5" fmla="*/ 361950 h 942975"/>
              <a:gd name="connsiteX6" fmla="*/ 7038975 w 7267575"/>
              <a:gd name="connsiteY6" fmla="*/ 95250 h 942975"/>
              <a:gd name="connsiteX7" fmla="*/ 7267575 w 7267575"/>
              <a:gd name="connsiteY7" fmla="*/ 0 h 942975"/>
              <a:gd name="connsiteX8" fmla="*/ 7258050 w 7267575"/>
              <a:gd name="connsiteY8" fmla="*/ 0 h 942975"/>
              <a:gd name="connsiteX0" fmla="*/ 0 w 7267575"/>
              <a:gd name="connsiteY0" fmla="*/ 228600 h 942975"/>
              <a:gd name="connsiteX1" fmla="*/ 762000 w 7267575"/>
              <a:gd name="connsiteY1" fmla="*/ 85725 h 942975"/>
              <a:gd name="connsiteX2" fmla="*/ 2087082 w 7267575"/>
              <a:gd name="connsiteY2" fmla="*/ 439922 h 942975"/>
              <a:gd name="connsiteX3" fmla="*/ 3248025 w 7267575"/>
              <a:gd name="connsiteY3" fmla="*/ 942975 h 942975"/>
              <a:gd name="connsiteX4" fmla="*/ 4600575 w 7267575"/>
              <a:gd name="connsiteY4" fmla="*/ 466725 h 942975"/>
              <a:gd name="connsiteX5" fmla="*/ 5686425 w 7267575"/>
              <a:gd name="connsiteY5" fmla="*/ 361950 h 942975"/>
              <a:gd name="connsiteX6" fmla="*/ 7038975 w 7267575"/>
              <a:gd name="connsiteY6" fmla="*/ 95250 h 942975"/>
              <a:gd name="connsiteX7" fmla="*/ 7267575 w 7267575"/>
              <a:gd name="connsiteY7" fmla="*/ 0 h 942975"/>
              <a:gd name="connsiteX8" fmla="*/ 7258050 w 7267575"/>
              <a:gd name="connsiteY8" fmla="*/ 0 h 942975"/>
              <a:gd name="connsiteX0" fmla="*/ 0 w 7267575"/>
              <a:gd name="connsiteY0" fmla="*/ 228600 h 996137"/>
              <a:gd name="connsiteX1" fmla="*/ 762000 w 7267575"/>
              <a:gd name="connsiteY1" fmla="*/ 85725 h 996137"/>
              <a:gd name="connsiteX2" fmla="*/ 2087082 w 7267575"/>
              <a:gd name="connsiteY2" fmla="*/ 439922 h 996137"/>
              <a:gd name="connsiteX3" fmla="*/ 3248025 w 7267575"/>
              <a:gd name="connsiteY3" fmla="*/ 996137 h 996137"/>
              <a:gd name="connsiteX4" fmla="*/ 4600575 w 7267575"/>
              <a:gd name="connsiteY4" fmla="*/ 466725 h 996137"/>
              <a:gd name="connsiteX5" fmla="*/ 5686425 w 7267575"/>
              <a:gd name="connsiteY5" fmla="*/ 361950 h 996137"/>
              <a:gd name="connsiteX6" fmla="*/ 7038975 w 7267575"/>
              <a:gd name="connsiteY6" fmla="*/ 95250 h 996137"/>
              <a:gd name="connsiteX7" fmla="*/ 7267575 w 7267575"/>
              <a:gd name="connsiteY7" fmla="*/ 0 h 996137"/>
              <a:gd name="connsiteX8" fmla="*/ 7258050 w 7267575"/>
              <a:gd name="connsiteY8" fmla="*/ 0 h 99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7575" h="996137">
                <a:moveTo>
                  <a:pt x="0" y="228600"/>
                </a:moveTo>
                <a:lnTo>
                  <a:pt x="762000" y="85725"/>
                </a:lnTo>
                <a:lnTo>
                  <a:pt x="2087082" y="439922"/>
                </a:lnTo>
                <a:lnTo>
                  <a:pt x="3248025" y="996137"/>
                </a:lnTo>
                <a:lnTo>
                  <a:pt x="4600575" y="466725"/>
                </a:lnTo>
                <a:lnTo>
                  <a:pt x="5686425" y="361950"/>
                </a:lnTo>
                <a:lnTo>
                  <a:pt x="7038975" y="95250"/>
                </a:lnTo>
                <a:lnTo>
                  <a:pt x="7267575" y="0"/>
                </a:lnTo>
                <a:lnTo>
                  <a:pt x="7258050" y="0"/>
                </a:lnTo>
              </a:path>
            </a:pathLst>
          </a:cu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178537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20000" y="6172202"/>
            <a:ext cx="1905000" cy="422031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1846" b="1">
                <a:solidFill>
                  <a:schemeClr val="accent2"/>
                </a:solidFill>
                <a:latin typeface="Verdana" pitchFamily="34" charset="0"/>
              </a:defRPr>
            </a:lvl1pPr>
            <a:lvl2pPr marL="685813" indent="-263775" eaLnBrk="0" hangingPunct="0">
              <a:defRPr sz="1846" b="1">
                <a:solidFill>
                  <a:schemeClr val="accent2"/>
                </a:solidFill>
                <a:latin typeface="Verdana" pitchFamily="34" charset="0"/>
              </a:defRPr>
            </a:lvl2pPr>
            <a:lvl3pPr marL="1055097" indent="-211020" eaLnBrk="0" hangingPunct="0">
              <a:defRPr sz="1846" b="1">
                <a:solidFill>
                  <a:schemeClr val="accent2"/>
                </a:solidFill>
                <a:latin typeface="Verdana" pitchFamily="34" charset="0"/>
              </a:defRPr>
            </a:lvl3pPr>
            <a:lvl4pPr marL="1477136" indent="-211020" eaLnBrk="0" hangingPunct="0">
              <a:defRPr sz="1846" b="1">
                <a:solidFill>
                  <a:schemeClr val="accent2"/>
                </a:solidFill>
                <a:latin typeface="Verdana" pitchFamily="34" charset="0"/>
              </a:defRPr>
            </a:lvl4pPr>
            <a:lvl5pPr marL="1899175" indent="-211020" eaLnBrk="0" hangingPunct="0">
              <a:defRPr sz="1846" b="1">
                <a:solidFill>
                  <a:schemeClr val="accent2"/>
                </a:solidFill>
                <a:latin typeface="Verdana" pitchFamily="34" charset="0"/>
              </a:defRPr>
            </a:lvl5pPr>
            <a:lvl6pPr marL="2321213" indent="-211020" eaLnBrk="0" fontAlgn="base" hangingPunct="0">
              <a:spcBef>
                <a:spcPct val="0"/>
              </a:spcBef>
              <a:spcAft>
                <a:spcPct val="0"/>
              </a:spcAft>
              <a:defRPr sz="1846" b="1">
                <a:solidFill>
                  <a:schemeClr val="accent2"/>
                </a:solidFill>
                <a:latin typeface="Verdana" pitchFamily="34" charset="0"/>
              </a:defRPr>
            </a:lvl6pPr>
            <a:lvl7pPr marL="2743253" indent="-211020" eaLnBrk="0" fontAlgn="base" hangingPunct="0">
              <a:spcBef>
                <a:spcPct val="0"/>
              </a:spcBef>
              <a:spcAft>
                <a:spcPct val="0"/>
              </a:spcAft>
              <a:defRPr sz="1846" b="1">
                <a:solidFill>
                  <a:schemeClr val="accent2"/>
                </a:solidFill>
                <a:latin typeface="Verdana" pitchFamily="34" charset="0"/>
              </a:defRPr>
            </a:lvl7pPr>
            <a:lvl8pPr marL="3165291" indent="-211020" eaLnBrk="0" fontAlgn="base" hangingPunct="0">
              <a:spcBef>
                <a:spcPct val="0"/>
              </a:spcBef>
              <a:spcAft>
                <a:spcPct val="0"/>
              </a:spcAft>
              <a:defRPr sz="1846" b="1">
                <a:solidFill>
                  <a:schemeClr val="accent2"/>
                </a:solidFill>
                <a:latin typeface="Verdana" pitchFamily="34" charset="0"/>
              </a:defRPr>
            </a:lvl8pPr>
            <a:lvl9pPr marL="3587330" indent="-211020" eaLnBrk="0" fontAlgn="base" hangingPunct="0">
              <a:spcBef>
                <a:spcPct val="0"/>
              </a:spcBef>
              <a:spcAft>
                <a:spcPct val="0"/>
              </a:spcAft>
              <a:defRPr sz="1846" b="1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eaLnBrk="1" hangingPunct="1"/>
            <a:fld id="{0E6C5116-8144-4FAF-B8C9-C1E16F046657}" type="slidenum">
              <a:rPr lang="en-GB" sz="1292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3</a:t>
            </a:fld>
            <a:endParaRPr lang="en-GB" sz="1292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574" y="58394"/>
            <a:ext cx="8427426" cy="703385"/>
          </a:xfrm>
        </p:spPr>
        <p:txBody>
          <a:bodyPr/>
          <a:lstStyle/>
          <a:p>
            <a:pPr eaLnBrk="1" hangingPunct="1"/>
            <a:r>
              <a:rPr lang="de-DE" dirty="0" smtClean="0"/>
              <a:t>Overview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1772770"/>
            <a:ext cx="9410700" cy="3096430"/>
          </a:xfrm>
        </p:spPr>
        <p:txBody>
          <a:bodyPr/>
          <a:lstStyle/>
          <a:p>
            <a:pPr marL="351699" indent="-351699" algn="just" eaLnBrk="1" hangingPunct="1">
              <a:lnSpc>
                <a:spcPct val="110000"/>
              </a:lnSpc>
              <a:spcBef>
                <a:spcPct val="5000"/>
              </a:spcBef>
              <a:spcAft>
                <a:spcPct val="5000"/>
              </a:spcAft>
              <a:buFontTx/>
              <a:buAutoNum type="arabicPeriod"/>
            </a:pPr>
            <a:r>
              <a:rPr lang="en-GB" sz="2800" dirty="0" smtClean="0"/>
              <a:t>Basic </a:t>
            </a:r>
            <a:r>
              <a:rPr lang="en-GB" sz="2800" dirty="0"/>
              <a:t>d</a:t>
            </a:r>
            <a:r>
              <a:rPr lang="en-GB" sz="2800" dirty="0" smtClean="0"/>
              <a:t>escription of the particle dynamics </a:t>
            </a:r>
          </a:p>
          <a:p>
            <a:pPr marL="351699" indent="-351699" algn="just" eaLnBrk="1" hangingPunct="1">
              <a:lnSpc>
                <a:spcPct val="110000"/>
              </a:lnSpc>
              <a:spcBef>
                <a:spcPct val="5000"/>
              </a:spcBef>
              <a:spcAft>
                <a:spcPct val="5000"/>
              </a:spcAft>
              <a:buFontTx/>
              <a:buAutoNum type="arabicPeriod"/>
            </a:pPr>
            <a:r>
              <a:rPr lang="en-GB" sz="2800" dirty="0"/>
              <a:t>Movement of charged particles in a magnetic field</a:t>
            </a:r>
          </a:p>
          <a:p>
            <a:pPr marL="351699" indent="-351699" algn="just" eaLnBrk="1" hangingPunct="1">
              <a:lnSpc>
                <a:spcPct val="110000"/>
              </a:lnSpc>
              <a:spcBef>
                <a:spcPct val="5000"/>
              </a:spcBef>
              <a:spcAft>
                <a:spcPct val="5000"/>
              </a:spcAft>
              <a:buFontTx/>
              <a:buAutoNum type="arabicPeriod"/>
            </a:pPr>
            <a:r>
              <a:rPr lang="en-GB" sz="2800" dirty="0" smtClean="0"/>
              <a:t>Magnetic fields and focusing of particle beams</a:t>
            </a:r>
          </a:p>
          <a:p>
            <a:pPr marL="351699" indent="-351699" algn="just" eaLnBrk="1" hangingPunct="1">
              <a:lnSpc>
                <a:spcPct val="110000"/>
              </a:lnSpc>
              <a:spcBef>
                <a:spcPct val="5000"/>
              </a:spcBef>
              <a:spcAft>
                <a:spcPct val="5000"/>
              </a:spcAft>
              <a:buFontTx/>
              <a:buAutoNum type="arabicPeriod"/>
            </a:pPr>
            <a:r>
              <a:rPr lang="en-GB" sz="2800" dirty="0" smtClean="0"/>
              <a:t>Betatron function and optical parameters</a:t>
            </a:r>
          </a:p>
          <a:p>
            <a:pPr marL="351699" indent="-351699" algn="just" eaLnBrk="1" hangingPunct="1">
              <a:lnSpc>
                <a:spcPct val="110000"/>
              </a:lnSpc>
              <a:spcBef>
                <a:spcPct val="5000"/>
              </a:spcBef>
              <a:spcAft>
                <a:spcPct val="5000"/>
              </a:spcAft>
              <a:buFontTx/>
              <a:buAutoNum type="arabicPeriod"/>
            </a:pPr>
            <a:r>
              <a:rPr lang="en-GB" sz="2800" dirty="0" smtClean="0"/>
              <a:t>Mechanisms for beam losses in a synchrotron</a:t>
            </a:r>
          </a:p>
        </p:txBody>
      </p:sp>
    </p:spTree>
    <p:extLst>
      <p:ext uri="{BB962C8B-B14F-4D97-AF65-F5344CB8AC3E}">
        <p14:creationId xmlns:p14="http://schemas.microsoft.com/office/powerpoint/2010/main" val="257868938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Deflection by a dipole magnet in one plane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851125"/>
                <a:ext cx="8686800" cy="5433133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GB" dirty="0" smtClean="0"/>
                  <a:t>Deflection angle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0000FF"/>
                        </a:solidFill>
                        <a:latin typeface="Cambria Math"/>
                      </a:rPr>
                      <m:t>𝛼</m:t>
                    </m:r>
                    <m:r>
                      <a:rPr lang="en-GB" i="1">
                        <a:latin typeface="Cambria Math"/>
                      </a:rPr>
                      <m:t> </m:t>
                    </m:r>
                  </m:oMath>
                </a14:m>
                <a:r>
                  <a:rPr lang="en-GB" dirty="0" smtClean="0"/>
                  <a:t>of a magnet:  </a:t>
                </a:r>
              </a:p>
              <a:p>
                <a:pPr marL="0" indent="0" eaLnBrk="1" hangingPunct="1">
                  <a:buNone/>
                </a:pPr>
                <a:endParaRPr lang="en-GB" dirty="0" smtClean="0"/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𝛼</m:t>
                      </m:r>
                      <m:r>
                        <a:rPr lang="en-GB" i="1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de-CH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GB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𝐸</m:t>
                          </m:r>
                        </m:den>
                      </m:f>
                      <m:r>
                        <a:rPr lang="de-CH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i="1">
                          <a:solidFill>
                            <a:srgbClr val="0000FF"/>
                          </a:solidFill>
                          <a:latin typeface="Cambria Math"/>
                        </a:rPr>
                        <m:t>𝑐</m:t>
                      </m:r>
                      <m:r>
                        <a:rPr lang="de-CH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pPr marL="0" indent="0" eaLnBrk="1" hangingPunct="1">
                  <a:lnSpc>
                    <a:spcPts val="1800"/>
                  </a:lnSpc>
                  <a:buNone/>
                </a:pPr>
                <a:endParaRPr lang="en-GB" dirty="0" smtClean="0"/>
              </a:p>
              <a:p>
                <a:pPr marL="0" indent="0" eaLnBrk="1" hangingPunct="1">
                  <a:buNone/>
                </a:pPr>
                <a:r>
                  <a:rPr lang="en-GB" sz="2000" dirty="0"/>
                  <a:t>With 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000FF"/>
                        </a:solidFill>
                        <a:latin typeface="Cambria Math"/>
                      </a:rPr>
                      <m:t>𝐵</m:t>
                    </m:r>
                    <m:r>
                      <a:rPr lang="en-GB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GB" sz="2000" dirty="0"/>
                  <a:t>the magnetic field,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/>
                      </a:rPr>
                      <m:t>𝐿</m:t>
                    </m:r>
                  </m:oMath>
                </a14:m>
                <a:r>
                  <a:rPr lang="en-GB" sz="2000" dirty="0"/>
                  <a:t> the length of the magnet, and 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000FF"/>
                        </a:solidFill>
                        <a:latin typeface="Cambria Math"/>
                      </a:rPr>
                      <m:t>𝐸</m:t>
                    </m:r>
                    <m:r>
                      <a:rPr lang="en-GB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GB" sz="2000" dirty="0"/>
                  <a:t>the beam energy and 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000FF"/>
                        </a:solidFill>
                        <a:latin typeface="Cambria Math"/>
                      </a:rPr>
                      <m:t>𝑐</m:t>
                    </m:r>
                    <m:r>
                      <a:rPr lang="en-GB" sz="2000" i="1" smtClean="0">
                        <a:solidFill>
                          <a:srgbClr val="0000FF"/>
                        </a:solidFill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000" dirty="0"/>
                  <a:t> constants (speed of light, elementary charge)</a:t>
                </a:r>
              </a:p>
              <a:p>
                <a:pPr marL="0" indent="0" eaLnBrk="1" hangingPunct="1">
                  <a:buNone/>
                </a:pPr>
                <a:endParaRPr lang="en-GB" sz="2000" dirty="0"/>
              </a:p>
              <a:p>
                <a:pPr marL="0" indent="0" eaLnBrk="1" hangingPunct="1">
                  <a:buNone/>
                </a:pPr>
                <a:r>
                  <a:rPr lang="en-GB" dirty="0" smtClean="0"/>
                  <a:t>Change </a:t>
                </a:r>
                <a:r>
                  <a:rPr lang="en-GB" dirty="0"/>
                  <a:t>of closed orbit as a function of the deflection angle of a magnet:</a:t>
                </a:r>
                <a:endParaRPr lang="en-GB" sz="5400" dirty="0" smtClean="0">
                  <a:solidFill>
                    <a:srgbClr val="0000FF"/>
                  </a:solidFill>
                </a:endParaRP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CH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GB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de-CH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GB" sz="200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sin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⁡(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𝜋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𝑄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de-CH" sz="3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en-GB" sz="4800" dirty="0">
                  <a:solidFill>
                    <a:srgbClr val="0000FF"/>
                  </a:solidFill>
                </a:endParaRPr>
              </a:p>
              <a:p>
                <a:pPr marL="0" indent="0" eaLnBrk="1" hangingPunct="1">
                  <a:buNone/>
                </a:pPr>
                <a:endParaRPr lang="en-GB" sz="1800" dirty="0"/>
              </a:p>
              <a:p>
                <a:pPr marL="0" indent="0" eaLnBrk="1" hangingPunct="1">
                  <a:buNone/>
                </a:pPr>
                <a:r>
                  <a:rPr lang="en-GB" sz="2000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de-CH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1,2</m:t>
                        </m:r>
                      </m:sub>
                    </m:sSub>
                    <m:r>
                      <a:rPr lang="en-GB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GB" sz="2000" dirty="0"/>
                  <a:t>the beta functions at the location of the magnet, and the location of the observation point, 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000FF"/>
                        </a:solidFill>
                        <a:latin typeface="Cambria Math"/>
                      </a:rPr>
                      <m:t>𝑄</m:t>
                    </m:r>
                  </m:oMath>
                </a14:m>
                <a:r>
                  <a:rPr lang="en-GB" sz="2000" dirty="0"/>
                  <a:t> the betatron tune and 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000FF"/>
                        </a:solidFill>
                        <a:latin typeface="Cambria Math"/>
                      </a:rPr>
                      <m:t>𝛼</m:t>
                    </m:r>
                    <m:r>
                      <a:rPr lang="en-GB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GB" sz="2000" dirty="0"/>
                  <a:t>the deflection angle in [rad]</a:t>
                </a:r>
              </a:p>
              <a:p>
                <a:pPr marL="0" indent="0" eaLnBrk="1" hangingPunct="1">
                  <a:buNone/>
                </a:pPr>
                <a:endParaRPr lang="en-GB" sz="2000" dirty="0"/>
              </a:p>
              <a:p>
                <a:pPr marL="0" indent="0" eaLnBrk="1" hangingPunct="1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851125"/>
                <a:ext cx="8686800" cy="5433133"/>
              </a:xfrm>
              <a:blipFill rotWithShape="0">
                <a:blip r:embed="rId2"/>
                <a:stretch>
                  <a:fillRect l="-1053" t="-898" r="-842" b="-22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97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Gaussian beam and aperture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75044" y="939517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kern="0">
                <a:solidFill>
                  <a:srgbClr val="000000"/>
                </a:solidFill>
              </a:rPr>
              <a:t>99.9% of protons </a:t>
            </a:r>
            <a:endParaRPr lang="en-GB" sz="1800" kern="0">
              <a:solidFill>
                <a:srgbClr val="333399"/>
              </a:solidFill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68" y="1008683"/>
            <a:ext cx="7633768" cy="423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023358" y="4886325"/>
            <a:ext cx="6221483" cy="1200329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kern="0" dirty="0" smtClean="0">
                <a:solidFill>
                  <a:srgbClr val="000000"/>
                </a:solidFill>
              </a:rPr>
              <a:t>99.9% of all particles are inside an boundary of 4 </a:t>
            </a:r>
            <a:r>
              <a:rPr lang="en-GB" sz="1800" kern="0" dirty="0" smtClean="0">
                <a:solidFill>
                  <a:srgbClr val="000000"/>
                </a:solidFill>
                <a:sym typeface="Symbol"/>
              </a:rPr>
              <a:t>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kern="0" dirty="0" smtClean="0">
                <a:solidFill>
                  <a:srgbClr val="000000"/>
                </a:solidFill>
                <a:sym typeface="Symbol"/>
              </a:rPr>
              <a:t>Depending on the accelerator and its operational parameters, the aperture can be much larger than </a:t>
            </a:r>
            <a:r>
              <a:rPr lang="en-GB" sz="1800" kern="0" dirty="0">
                <a:solidFill>
                  <a:srgbClr val="000000"/>
                </a:solidFill>
              </a:rPr>
              <a:t>4 </a:t>
            </a:r>
            <a:r>
              <a:rPr lang="en-GB" sz="1800" kern="0" dirty="0" smtClean="0">
                <a:solidFill>
                  <a:srgbClr val="000000"/>
                </a:solidFill>
                <a:sym typeface="Symbol"/>
              </a:rPr>
              <a:t> - but not smaller</a:t>
            </a:r>
            <a:endParaRPr lang="en-GB" sz="1800" kern="0" dirty="0">
              <a:solidFill>
                <a:srgbClr val="000000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426174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>
            <a:spLocks noChangeAspect="1"/>
          </p:cNvSpPr>
          <p:nvPr/>
        </p:nvSpPr>
        <p:spPr>
          <a:xfrm>
            <a:off x="2792344" y="1695539"/>
            <a:ext cx="4320000" cy="43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 of a dipole kick – closed orbit centred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48954" y="397679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12673" y="121799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x’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385647" y="3866798"/>
            <a:ext cx="5861539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952998" y="1206517"/>
            <a:ext cx="0" cy="495886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/>
          <p:cNvGrpSpPr/>
          <p:nvPr/>
        </p:nvGrpSpPr>
        <p:grpSpPr>
          <a:xfrm>
            <a:off x="4232900" y="3135539"/>
            <a:ext cx="1440000" cy="1440000"/>
            <a:chOff x="7622837" y="1320680"/>
            <a:chExt cx="1440000" cy="1440000"/>
          </a:xfrm>
        </p:grpSpPr>
        <p:sp>
          <p:nvSpPr>
            <p:cNvPr id="113" name="Oval 7"/>
            <p:cNvSpPr>
              <a:spLocks noChangeAspect="1" noChangeArrowheads="1"/>
            </p:cNvSpPr>
            <p:nvPr/>
          </p:nvSpPr>
          <p:spPr bwMode="auto">
            <a:xfrm>
              <a:off x="7622837" y="1320680"/>
              <a:ext cx="1440000" cy="14400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14" name="Oval 10"/>
            <p:cNvSpPr>
              <a:spLocks noChangeAspect="1" noChangeArrowheads="1"/>
            </p:cNvSpPr>
            <p:nvPr/>
          </p:nvSpPr>
          <p:spPr bwMode="auto">
            <a:xfrm>
              <a:off x="7776891" y="1643835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15" name="Oval 11"/>
            <p:cNvSpPr>
              <a:spLocks noChangeAspect="1" noChangeArrowheads="1"/>
            </p:cNvSpPr>
            <p:nvPr/>
          </p:nvSpPr>
          <p:spPr bwMode="auto">
            <a:xfrm>
              <a:off x="8724676" y="1548937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16" name="Oval 12"/>
            <p:cNvSpPr>
              <a:spLocks noChangeAspect="1" noChangeArrowheads="1"/>
            </p:cNvSpPr>
            <p:nvPr/>
          </p:nvSpPr>
          <p:spPr bwMode="auto">
            <a:xfrm>
              <a:off x="8744077" y="2383606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17" name="Oval 13"/>
            <p:cNvSpPr>
              <a:spLocks noChangeAspect="1" noChangeArrowheads="1"/>
            </p:cNvSpPr>
            <p:nvPr/>
          </p:nvSpPr>
          <p:spPr bwMode="auto">
            <a:xfrm>
              <a:off x="8577370" y="2157864"/>
              <a:ext cx="532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18" name="Oval 14"/>
            <p:cNvSpPr>
              <a:spLocks noChangeAspect="1" noChangeArrowheads="1"/>
            </p:cNvSpPr>
            <p:nvPr/>
          </p:nvSpPr>
          <p:spPr bwMode="auto">
            <a:xfrm>
              <a:off x="8782161" y="2188059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19" name="Oval 15"/>
            <p:cNvSpPr>
              <a:spLocks noChangeAspect="1" noChangeArrowheads="1"/>
            </p:cNvSpPr>
            <p:nvPr/>
          </p:nvSpPr>
          <p:spPr bwMode="auto">
            <a:xfrm>
              <a:off x="8532820" y="2377854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20" name="Oval 16"/>
            <p:cNvSpPr>
              <a:spLocks noChangeAspect="1" noChangeArrowheads="1"/>
            </p:cNvSpPr>
            <p:nvPr/>
          </p:nvSpPr>
          <p:spPr bwMode="auto">
            <a:xfrm>
              <a:off x="8883478" y="2363476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21" name="Oval 17"/>
            <p:cNvSpPr>
              <a:spLocks noChangeAspect="1" noChangeArrowheads="1"/>
            </p:cNvSpPr>
            <p:nvPr/>
          </p:nvSpPr>
          <p:spPr bwMode="auto">
            <a:xfrm>
              <a:off x="8652101" y="2226881"/>
              <a:ext cx="532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22" name="Oval 18"/>
            <p:cNvSpPr>
              <a:spLocks noChangeAspect="1" noChangeArrowheads="1"/>
            </p:cNvSpPr>
            <p:nvPr/>
          </p:nvSpPr>
          <p:spPr bwMode="auto">
            <a:xfrm>
              <a:off x="8856891" y="2257075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23" name="Oval 19"/>
            <p:cNvSpPr>
              <a:spLocks noChangeAspect="1" noChangeArrowheads="1"/>
            </p:cNvSpPr>
            <p:nvPr/>
          </p:nvSpPr>
          <p:spPr bwMode="auto">
            <a:xfrm>
              <a:off x="8607550" y="2446871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24" name="Oval 20"/>
            <p:cNvSpPr>
              <a:spLocks noChangeAspect="1" noChangeArrowheads="1"/>
            </p:cNvSpPr>
            <p:nvPr/>
          </p:nvSpPr>
          <p:spPr bwMode="auto">
            <a:xfrm>
              <a:off x="8289945" y="2452622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25" name="Oval 21"/>
            <p:cNvSpPr>
              <a:spLocks noChangeAspect="1" noChangeArrowheads="1"/>
            </p:cNvSpPr>
            <p:nvPr/>
          </p:nvSpPr>
          <p:spPr bwMode="auto">
            <a:xfrm>
              <a:off x="8123239" y="2226881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26" name="Oval 22"/>
            <p:cNvSpPr>
              <a:spLocks noChangeAspect="1" noChangeArrowheads="1"/>
            </p:cNvSpPr>
            <p:nvPr/>
          </p:nvSpPr>
          <p:spPr bwMode="auto">
            <a:xfrm>
              <a:off x="8328029" y="2257075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27" name="Oval 23"/>
            <p:cNvSpPr>
              <a:spLocks noChangeAspect="1" noChangeArrowheads="1"/>
            </p:cNvSpPr>
            <p:nvPr/>
          </p:nvSpPr>
          <p:spPr bwMode="auto">
            <a:xfrm>
              <a:off x="7981682" y="1979571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28" name="Oval 24"/>
            <p:cNvSpPr>
              <a:spLocks noChangeAspect="1" noChangeArrowheads="1"/>
            </p:cNvSpPr>
            <p:nvPr/>
          </p:nvSpPr>
          <p:spPr bwMode="auto">
            <a:xfrm>
              <a:off x="8364676" y="2521638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29" name="Oval 25"/>
            <p:cNvSpPr>
              <a:spLocks noChangeAspect="1" noChangeArrowheads="1"/>
            </p:cNvSpPr>
            <p:nvPr/>
          </p:nvSpPr>
          <p:spPr bwMode="auto">
            <a:xfrm>
              <a:off x="8197969" y="2295897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30" name="Oval 26"/>
            <p:cNvSpPr>
              <a:spLocks noChangeAspect="1" noChangeArrowheads="1"/>
            </p:cNvSpPr>
            <p:nvPr/>
          </p:nvSpPr>
          <p:spPr bwMode="auto">
            <a:xfrm>
              <a:off x="8402759" y="2326092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31" name="Oval 27"/>
            <p:cNvSpPr>
              <a:spLocks noChangeAspect="1" noChangeArrowheads="1"/>
            </p:cNvSpPr>
            <p:nvPr/>
          </p:nvSpPr>
          <p:spPr bwMode="auto">
            <a:xfrm>
              <a:off x="8152700" y="2515887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32" name="Oval 28"/>
            <p:cNvSpPr>
              <a:spLocks noChangeAspect="1" noChangeArrowheads="1"/>
            </p:cNvSpPr>
            <p:nvPr/>
          </p:nvSpPr>
          <p:spPr bwMode="auto">
            <a:xfrm>
              <a:off x="8588867" y="1641678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33" name="Oval 29"/>
            <p:cNvSpPr>
              <a:spLocks noChangeAspect="1" noChangeArrowheads="1"/>
            </p:cNvSpPr>
            <p:nvPr/>
          </p:nvSpPr>
          <p:spPr bwMode="auto">
            <a:xfrm>
              <a:off x="8607550" y="1998263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34" name="Oval 30"/>
            <p:cNvSpPr>
              <a:spLocks noChangeAspect="1" noChangeArrowheads="1"/>
            </p:cNvSpPr>
            <p:nvPr/>
          </p:nvSpPr>
          <p:spPr bwMode="auto">
            <a:xfrm>
              <a:off x="8364676" y="2073031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35" name="Oval 31"/>
            <p:cNvSpPr>
              <a:spLocks noChangeAspect="1" noChangeArrowheads="1"/>
            </p:cNvSpPr>
            <p:nvPr/>
          </p:nvSpPr>
          <p:spPr bwMode="auto">
            <a:xfrm>
              <a:off x="8402759" y="1877485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36" name="Oval 32"/>
            <p:cNvSpPr>
              <a:spLocks noChangeAspect="1" noChangeArrowheads="1"/>
            </p:cNvSpPr>
            <p:nvPr/>
          </p:nvSpPr>
          <p:spPr bwMode="auto">
            <a:xfrm>
              <a:off x="8439406" y="2142048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37" name="Oval 33"/>
            <p:cNvSpPr>
              <a:spLocks noChangeAspect="1" noChangeArrowheads="1"/>
            </p:cNvSpPr>
            <p:nvPr/>
          </p:nvSpPr>
          <p:spPr bwMode="auto">
            <a:xfrm>
              <a:off x="8477490" y="1946501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38" name="Oval 34"/>
            <p:cNvSpPr>
              <a:spLocks noChangeAspect="1" noChangeArrowheads="1"/>
            </p:cNvSpPr>
            <p:nvPr/>
          </p:nvSpPr>
          <p:spPr bwMode="auto">
            <a:xfrm>
              <a:off x="7955095" y="1847290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39" name="Oval 35"/>
            <p:cNvSpPr>
              <a:spLocks noChangeAspect="1" noChangeArrowheads="1"/>
            </p:cNvSpPr>
            <p:nvPr/>
          </p:nvSpPr>
          <p:spPr bwMode="auto">
            <a:xfrm>
              <a:off x="7909825" y="2067280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40" name="Oval 36"/>
            <p:cNvSpPr>
              <a:spLocks noChangeAspect="1" noChangeArrowheads="1"/>
            </p:cNvSpPr>
            <p:nvPr/>
          </p:nvSpPr>
          <p:spPr bwMode="auto">
            <a:xfrm>
              <a:off x="7666951" y="2142048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41" name="Oval 37"/>
            <p:cNvSpPr>
              <a:spLocks noChangeAspect="1" noChangeArrowheads="1"/>
            </p:cNvSpPr>
            <p:nvPr/>
          </p:nvSpPr>
          <p:spPr bwMode="auto">
            <a:xfrm>
              <a:off x="7705035" y="1946501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42" name="Oval 38"/>
            <p:cNvSpPr>
              <a:spLocks noChangeAspect="1" noChangeArrowheads="1"/>
            </p:cNvSpPr>
            <p:nvPr/>
          </p:nvSpPr>
          <p:spPr bwMode="auto">
            <a:xfrm>
              <a:off x="7741682" y="2264265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43" name="Oval 39"/>
            <p:cNvSpPr>
              <a:spLocks noChangeAspect="1" noChangeArrowheads="1"/>
            </p:cNvSpPr>
            <p:nvPr/>
          </p:nvSpPr>
          <p:spPr bwMode="auto">
            <a:xfrm>
              <a:off x="7779766" y="2015518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44" name="Oval 40"/>
            <p:cNvSpPr>
              <a:spLocks noChangeAspect="1" noChangeArrowheads="1"/>
            </p:cNvSpPr>
            <p:nvPr/>
          </p:nvSpPr>
          <p:spPr bwMode="auto">
            <a:xfrm>
              <a:off x="8361083" y="1588478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45" name="Oval 41"/>
            <p:cNvSpPr>
              <a:spLocks noChangeAspect="1" noChangeArrowheads="1"/>
            </p:cNvSpPr>
            <p:nvPr/>
          </p:nvSpPr>
          <p:spPr bwMode="auto">
            <a:xfrm>
              <a:off x="8320843" y="1794090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46" name="Oval 42"/>
            <p:cNvSpPr>
              <a:spLocks noChangeAspect="1" noChangeArrowheads="1"/>
            </p:cNvSpPr>
            <p:nvPr/>
          </p:nvSpPr>
          <p:spPr bwMode="auto">
            <a:xfrm>
              <a:off x="8090185" y="1756706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47" name="Oval 43"/>
            <p:cNvSpPr>
              <a:spLocks noChangeAspect="1" noChangeArrowheads="1"/>
            </p:cNvSpPr>
            <p:nvPr/>
          </p:nvSpPr>
          <p:spPr bwMode="auto">
            <a:xfrm>
              <a:off x="8128268" y="1561159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48" name="Oval 44"/>
            <p:cNvSpPr>
              <a:spLocks noChangeAspect="1" noChangeArrowheads="1"/>
            </p:cNvSpPr>
            <p:nvPr/>
          </p:nvSpPr>
          <p:spPr bwMode="auto">
            <a:xfrm>
              <a:off x="8164915" y="1825722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49" name="Oval 45"/>
            <p:cNvSpPr>
              <a:spLocks noChangeAspect="1" noChangeArrowheads="1"/>
            </p:cNvSpPr>
            <p:nvPr/>
          </p:nvSpPr>
          <p:spPr bwMode="auto">
            <a:xfrm>
              <a:off x="8202999" y="1630176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50" name="Oval 46"/>
            <p:cNvSpPr>
              <a:spLocks noChangeAspect="1" noChangeArrowheads="1"/>
            </p:cNvSpPr>
            <p:nvPr/>
          </p:nvSpPr>
          <p:spPr bwMode="auto">
            <a:xfrm>
              <a:off x="8505514" y="1842976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51" name="Oval 47"/>
            <p:cNvSpPr>
              <a:spLocks noChangeAspect="1" noChangeArrowheads="1"/>
            </p:cNvSpPr>
            <p:nvPr/>
          </p:nvSpPr>
          <p:spPr bwMode="auto">
            <a:xfrm>
              <a:off x="8683718" y="2046431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52" name="Oval 48"/>
            <p:cNvSpPr>
              <a:spLocks noChangeAspect="1" noChangeArrowheads="1"/>
            </p:cNvSpPr>
            <p:nvPr/>
          </p:nvSpPr>
          <p:spPr bwMode="auto">
            <a:xfrm>
              <a:off x="8433658" y="2145642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53" name="Oval 49"/>
            <p:cNvSpPr>
              <a:spLocks noChangeAspect="1" noChangeArrowheads="1"/>
            </p:cNvSpPr>
            <p:nvPr/>
          </p:nvSpPr>
          <p:spPr bwMode="auto">
            <a:xfrm>
              <a:off x="7931382" y="1622986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54" name="Oval 50"/>
            <p:cNvSpPr>
              <a:spLocks noChangeAspect="1" noChangeArrowheads="1"/>
            </p:cNvSpPr>
            <p:nvPr/>
          </p:nvSpPr>
          <p:spPr bwMode="auto">
            <a:xfrm>
              <a:off x="8818808" y="1955847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55" name="Oval 51"/>
            <p:cNvSpPr>
              <a:spLocks noChangeAspect="1" noChangeArrowheads="1"/>
            </p:cNvSpPr>
            <p:nvPr/>
          </p:nvSpPr>
          <p:spPr bwMode="auto">
            <a:xfrm>
              <a:off x="8856891" y="1760300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56" name="Oval 52"/>
            <p:cNvSpPr>
              <a:spLocks noChangeAspect="1" noChangeArrowheads="1"/>
            </p:cNvSpPr>
            <p:nvPr/>
          </p:nvSpPr>
          <p:spPr bwMode="auto">
            <a:xfrm>
              <a:off x="8233756" y="1860895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57" name="Oval 53"/>
            <p:cNvSpPr>
              <a:spLocks noChangeAspect="1" noChangeArrowheads="1"/>
            </p:cNvSpPr>
            <p:nvPr/>
          </p:nvSpPr>
          <p:spPr bwMode="auto">
            <a:xfrm>
              <a:off x="8931622" y="1829317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58" name="Oval 54"/>
            <p:cNvSpPr>
              <a:spLocks noChangeAspect="1" noChangeArrowheads="1"/>
            </p:cNvSpPr>
            <p:nvPr/>
          </p:nvSpPr>
          <p:spPr bwMode="auto">
            <a:xfrm>
              <a:off x="8496891" y="1545343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59" name="Oval 55"/>
            <p:cNvSpPr>
              <a:spLocks noChangeAspect="1" noChangeArrowheads="1"/>
            </p:cNvSpPr>
            <p:nvPr/>
          </p:nvSpPr>
          <p:spPr bwMode="auto">
            <a:xfrm>
              <a:off x="8490424" y="1704943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60" name="Oval 56"/>
            <p:cNvSpPr>
              <a:spLocks noChangeAspect="1" noChangeArrowheads="1"/>
            </p:cNvSpPr>
            <p:nvPr/>
          </p:nvSpPr>
          <p:spPr bwMode="auto">
            <a:xfrm>
              <a:off x="8726831" y="1681219"/>
              <a:ext cx="532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61" name="Oval 57"/>
            <p:cNvSpPr>
              <a:spLocks noChangeAspect="1" noChangeArrowheads="1"/>
            </p:cNvSpPr>
            <p:nvPr/>
          </p:nvSpPr>
          <p:spPr bwMode="auto">
            <a:xfrm>
              <a:off x="8022640" y="2119761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62" name="Oval 58"/>
            <p:cNvSpPr>
              <a:spLocks noChangeAspect="1" noChangeArrowheads="1"/>
            </p:cNvSpPr>
            <p:nvPr/>
          </p:nvSpPr>
          <p:spPr bwMode="auto">
            <a:xfrm>
              <a:off x="8726831" y="1847290"/>
              <a:ext cx="532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63" name="Oval 59"/>
            <p:cNvSpPr>
              <a:spLocks noChangeAspect="1" noChangeArrowheads="1"/>
            </p:cNvSpPr>
            <p:nvPr/>
          </p:nvSpPr>
          <p:spPr bwMode="auto">
            <a:xfrm>
              <a:off x="7730185" y="1789776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64" name="Oval 60"/>
            <p:cNvSpPr>
              <a:spLocks noChangeAspect="1" noChangeArrowheads="1"/>
            </p:cNvSpPr>
            <p:nvPr/>
          </p:nvSpPr>
          <p:spPr bwMode="auto">
            <a:xfrm>
              <a:off x="7862400" y="2208189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65" name="Oval 61"/>
            <p:cNvSpPr>
              <a:spLocks noChangeAspect="1" noChangeArrowheads="1"/>
            </p:cNvSpPr>
            <p:nvPr/>
          </p:nvSpPr>
          <p:spPr bwMode="auto">
            <a:xfrm>
              <a:off x="7817131" y="2428179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66" name="Oval 62"/>
            <p:cNvSpPr>
              <a:spLocks noChangeAspect="1" noChangeArrowheads="1"/>
            </p:cNvSpPr>
            <p:nvPr/>
          </p:nvSpPr>
          <p:spPr bwMode="auto">
            <a:xfrm>
              <a:off x="8029107" y="2385762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67" name="Oval 63"/>
            <p:cNvSpPr>
              <a:spLocks noChangeAspect="1" noChangeArrowheads="1"/>
            </p:cNvSpPr>
            <p:nvPr/>
          </p:nvSpPr>
          <p:spPr bwMode="auto">
            <a:xfrm>
              <a:off x="7983838" y="2503665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68" name="Oval 64"/>
            <p:cNvSpPr>
              <a:spLocks noChangeAspect="1" noChangeArrowheads="1"/>
            </p:cNvSpPr>
            <p:nvPr/>
          </p:nvSpPr>
          <p:spPr bwMode="auto">
            <a:xfrm>
              <a:off x="8264077" y="2040680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69" name="Oval 65"/>
            <p:cNvSpPr>
              <a:spLocks noChangeAspect="1" noChangeArrowheads="1"/>
            </p:cNvSpPr>
            <p:nvPr/>
          </p:nvSpPr>
          <p:spPr bwMode="auto">
            <a:xfrm>
              <a:off x="8187191" y="2140610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70" name="Oval 66"/>
            <p:cNvSpPr>
              <a:spLocks noChangeAspect="1" noChangeArrowheads="1"/>
            </p:cNvSpPr>
            <p:nvPr/>
          </p:nvSpPr>
          <p:spPr bwMode="auto">
            <a:xfrm>
              <a:off x="8148388" y="1951533"/>
              <a:ext cx="53293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71" name="Oval 67"/>
            <p:cNvSpPr>
              <a:spLocks noChangeAspect="1" noChangeArrowheads="1"/>
            </p:cNvSpPr>
            <p:nvPr/>
          </p:nvSpPr>
          <p:spPr bwMode="auto">
            <a:xfrm>
              <a:off x="7937131" y="2277205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72" name="Oval 68"/>
            <p:cNvSpPr>
              <a:spLocks noChangeAspect="1" noChangeArrowheads="1"/>
            </p:cNvSpPr>
            <p:nvPr/>
          </p:nvSpPr>
          <p:spPr bwMode="auto">
            <a:xfrm>
              <a:off x="8341682" y="1617954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73" name="Oval 69"/>
            <p:cNvSpPr>
              <a:spLocks noChangeAspect="1" noChangeArrowheads="1"/>
            </p:cNvSpPr>
            <p:nvPr/>
          </p:nvSpPr>
          <p:spPr bwMode="auto">
            <a:xfrm>
              <a:off x="8207310" y="1474888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74" name="Oval 70"/>
            <p:cNvSpPr>
              <a:spLocks noChangeAspect="1" noChangeArrowheads="1"/>
            </p:cNvSpPr>
            <p:nvPr/>
          </p:nvSpPr>
          <p:spPr bwMode="auto">
            <a:xfrm>
              <a:off x="8546472" y="2564055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75" name="Oval 55"/>
            <p:cNvSpPr>
              <a:spLocks noChangeAspect="1" noChangeArrowheads="1"/>
            </p:cNvSpPr>
            <p:nvPr/>
          </p:nvSpPr>
          <p:spPr bwMode="auto">
            <a:xfrm>
              <a:off x="8559406" y="1773960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76" name="Oval 55"/>
            <p:cNvSpPr>
              <a:spLocks noChangeAspect="1" noChangeArrowheads="1"/>
            </p:cNvSpPr>
            <p:nvPr/>
          </p:nvSpPr>
          <p:spPr bwMode="auto">
            <a:xfrm>
              <a:off x="8628388" y="1842976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77" name="Oval 55"/>
            <p:cNvSpPr>
              <a:spLocks noChangeAspect="1" noChangeArrowheads="1"/>
            </p:cNvSpPr>
            <p:nvPr/>
          </p:nvSpPr>
          <p:spPr bwMode="auto">
            <a:xfrm>
              <a:off x="8697370" y="1911993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78" name="Oval 55"/>
            <p:cNvSpPr>
              <a:spLocks noChangeAspect="1" noChangeArrowheads="1"/>
            </p:cNvSpPr>
            <p:nvPr/>
          </p:nvSpPr>
          <p:spPr bwMode="auto">
            <a:xfrm>
              <a:off x="8567757" y="1981009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79" name="Oval 55"/>
            <p:cNvSpPr>
              <a:spLocks noChangeAspect="1" noChangeArrowheads="1"/>
            </p:cNvSpPr>
            <p:nvPr/>
          </p:nvSpPr>
          <p:spPr bwMode="auto">
            <a:xfrm>
              <a:off x="8241812" y="1981009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80" name="Oval 55"/>
            <p:cNvSpPr>
              <a:spLocks noChangeAspect="1" noChangeArrowheads="1"/>
            </p:cNvSpPr>
            <p:nvPr/>
          </p:nvSpPr>
          <p:spPr bwMode="auto">
            <a:xfrm>
              <a:off x="8274407" y="1955577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81" name="Oval 55"/>
            <p:cNvSpPr>
              <a:spLocks noChangeAspect="1" noChangeArrowheads="1"/>
            </p:cNvSpPr>
            <p:nvPr/>
          </p:nvSpPr>
          <p:spPr bwMode="auto">
            <a:xfrm>
              <a:off x="8372190" y="1981009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82" name="Oval 55"/>
            <p:cNvSpPr>
              <a:spLocks noChangeAspect="1" noChangeArrowheads="1"/>
            </p:cNvSpPr>
            <p:nvPr/>
          </p:nvSpPr>
          <p:spPr bwMode="auto">
            <a:xfrm>
              <a:off x="8535162" y="2037111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83" name="Oval 55"/>
            <p:cNvSpPr>
              <a:spLocks noChangeAspect="1" noChangeArrowheads="1"/>
            </p:cNvSpPr>
            <p:nvPr/>
          </p:nvSpPr>
          <p:spPr bwMode="auto">
            <a:xfrm>
              <a:off x="8241812" y="2167554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84" name="Oval 55"/>
            <p:cNvSpPr>
              <a:spLocks noChangeAspect="1" noChangeArrowheads="1"/>
            </p:cNvSpPr>
            <p:nvPr/>
          </p:nvSpPr>
          <p:spPr bwMode="auto">
            <a:xfrm>
              <a:off x="8119755" y="2101754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85" name="Oval 55"/>
            <p:cNvSpPr>
              <a:spLocks noChangeAspect="1" noChangeArrowheads="1"/>
            </p:cNvSpPr>
            <p:nvPr/>
          </p:nvSpPr>
          <p:spPr bwMode="auto">
            <a:xfrm>
              <a:off x="8835334" y="2050026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86" name="Oval 55"/>
            <p:cNvSpPr>
              <a:spLocks noChangeAspect="1" noChangeArrowheads="1"/>
            </p:cNvSpPr>
            <p:nvPr/>
          </p:nvSpPr>
          <p:spPr bwMode="auto">
            <a:xfrm>
              <a:off x="8904316" y="2119042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87" name="Oval 55"/>
            <p:cNvSpPr>
              <a:spLocks noChangeAspect="1" noChangeArrowheads="1"/>
            </p:cNvSpPr>
            <p:nvPr/>
          </p:nvSpPr>
          <p:spPr bwMode="auto">
            <a:xfrm>
              <a:off x="8973298" y="2188059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88" name="Oval 52"/>
            <p:cNvSpPr>
              <a:spLocks noChangeAspect="1" noChangeArrowheads="1"/>
            </p:cNvSpPr>
            <p:nvPr/>
          </p:nvSpPr>
          <p:spPr bwMode="auto">
            <a:xfrm>
              <a:off x="8302738" y="1929911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89" name="Oval 52"/>
            <p:cNvSpPr>
              <a:spLocks noChangeAspect="1" noChangeArrowheads="1"/>
            </p:cNvSpPr>
            <p:nvPr/>
          </p:nvSpPr>
          <p:spPr bwMode="auto">
            <a:xfrm>
              <a:off x="8401751" y="2184441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90" name="Oval 52"/>
            <p:cNvSpPr>
              <a:spLocks noChangeAspect="1" noChangeArrowheads="1"/>
            </p:cNvSpPr>
            <p:nvPr/>
          </p:nvSpPr>
          <p:spPr bwMode="auto">
            <a:xfrm>
              <a:off x="8417082" y="1998928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91" name="Oval 52"/>
            <p:cNvSpPr>
              <a:spLocks noChangeAspect="1" noChangeArrowheads="1"/>
            </p:cNvSpPr>
            <p:nvPr/>
          </p:nvSpPr>
          <p:spPr bwMode="auto">
            <a:xfrm>
              <a:off x="8371720" y="2102332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92" name="Oval 52"/>
            <p:cNvSpPr>
              <a:spLocks noChangeAspect="1" noChangeArrowheads="1"/>
            </p:cNvSpPr>
            <p:nvPr/>
          </p:nvSpPr>
          <p:spPr bwMode="auto">
            <a:xfrm>
              <a:off x="8046245" y="1998928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93" name="Oval 52"/>
            <p:cNvSpPr>
              <a:spLocks noChangeAspect="1" noChangeArrowheads="1"/>
            </p:cNvSpPr>
            <p:nvPr/>
          </p:nvSpPr>
          <p:spPr bwMode="auto">
            <a:xfrm>
              <a:off x="8482271" y="2265386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94" name="Oval 52"/>
            <p:cNvSpPr>
              <a:spLocks noChangeAspect="1" noChangeArrowheads="1"/>
            </p:cNvSpPr>
            <p:nvPr/>
          </p:nvSpPr>
          <p:spPr bwMode="auto">
            <a:xfrm>
              <a:off x="8307001" y="2167554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95" name="Oval 52"/>
            <p:cNvSpPr>
              <a:spLocks noChangeAspect="1" noChangeArrowheads="1"/>
            </p:cNvSpPr>
            <p:nvPr/>
          </p:nvSpPr>
          <p:spPr bwMode="auto">
            <a:xfrm>
              <a:off x="8514865" y="2167554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96" name="Oval 52"/>
            <p:cNvSpPr>
              <a:spLocks noChangeAspect="1" noChangeArrowheads="1"/>
            </p:cNvSpPr>
            <p:nvPr/>
          </p:nvSpPr>
          <p:spPr bwMode="auto">
            <a:xfrm>
              <a:off x="8384487" y="1759912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97" name="Oval 52"/>
            <p:cNvSpPr>
              <a:spLocks noChangeAspect="1" noChangeArrowheads="1"/>
            </p:cNvSpPr>
            <p:nvPr/>
          </p:nvSpPr>
          <p:spPr bwMode="auto">
            <a:xfrm>
              <a:off x="8274407" y="2330607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98" name="Oval 52"/>
            <p:cNvSpPr>
              <a:spLocks noChangeAspect="1" noChangeArrowheads="1"/>
            </p:cNvSpPr>
            <p:nvPr/>
          </p:nvSpPr>
          <p:spPr bwMode="auto">
            <a:xfrm>
              <a:off x="8176623" y="2020798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99" name="Oval 52"/>
            <p:cNvSpPr>
              <a:spLocks noChangeAspect="1" noChangeArrowheads="1"/>
            </p:cNvSpPr>
            <p:nvPr/>
          </p:nvSpPr>
          <p:spPr bwMode="auto">
            <a:xfrm>
              <a:off x="8371720" y="1998928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200" name="Oval 55"/>
            <p:cNvSpPr>
              <a:spLocks noChangeAspect="1" noChangeArrowheads="1"/>
            </p:cNvSpPr>
            <p:nvPr/>
          </p:nvSpPr>
          <p:spPr bwMode="auto">
            <a:xfrm>
              <a:off x="8469973" y="2106127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201" name="Oval 55"/>
            <p:cNvSpPr>
              <a:spLocks noChangeAspect="1" noChangeArrowheads="1"/>
            </p:cNvSpPr>
            <p:nvPr/>
          </p:nvSpPr>
          <p:spPr bwMode="auto">
            <a:xfrm>
              <a:off x="8469973" y="1890355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202" name="Oval 55"/>
            <p:cNvSpPr>
              <a:spLocks noChangeAspect="1" noChangeArrowheads="1"/>
            </p:cNvSpPr>
            <p:nvPr/>
          </p:nvSpPr>
          <p:spPr bwMode="auto">
            <a:xfrm>
              <a:off x="8274407" y="2102332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203" name="Oval 55"/>
            <p:cNvSpPr>
              <a:spLocks noChangeAspect="1" noChangeArrowheads="1"/>
            </p:cNvSpPr>
            <p:nvPr/>
          </p:nvSpPr>
          <p:spPr bwMode="auto">
            <a:xfrm>
              <a:off x="8538956" y="2175144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</p:grpSp>
      <p:sp>
        <p:nvSpPr>
          <p:cNvPr id="204" name="Rectangle 203"/>
          <p:cNvSpPr/>
          <p:nvPr/>
        </p:nvSpPr>
        <p:spPr>
          <a:xfrm>
            <a:off x="92498" y="903012"/>
            <a:ext cx="2604690" cy="2015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eaLnBrk="0" fontAlgn="auto" hangingPunct="0">
              <a:lnSpc>
                <a:spcPct val="105000"/>
              </a:lnSpc>
              <a:spcBef>
                <a:spcPct val="40000"/>
              </a:spcBef>
              <a:spcAft>
                <a:spcPts val="0"/>
              </a:spcAft>
              <a:defRPr/>
            </a:pPr>
            <a:r>
              <a:rPr lang="en-GB" kern="0" dirty="0">
                <a:solidFill>
                  <a:srgbClr val="000000"/>
                </a:solidFill>
                <a:latin typeface="+mn-lt"/>
                <a:sym typeface="Symbol"/>
              </a:rPr>
              <a:t>Phase space </a:t>
            </a:r>
            <a:r>
              <a:rPr lang="en-GB" kern="0" dirty="0" smtClean="0">
                <a:solidFill>
                  <a:srgbClr val="000000"/>
                </a:solidFill>
                <a:latin typeface="+mn-lt"/>
                <a:sym typeface="Symbol"/>
              </a:rPr>
              <a:t>of particles inside the aperture at a certain location in the accelerator</a:t>
            </a:r>
            <a:endParaRPr lang="en-GB" kern="0" dirty="0">
              <a:solidFill>
                <a:srgbClr val="000000"/>
              </a:solidFill>
              <a:latin typeface="+mn-lt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09743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>
            <a:spLocks noChangeAspect="1"/>
          </p:cNvSpPr>
          <p:nvPr/>
        </p:nvSpPr>
        <p:spPr>
          <a:xfrm>
            <a:off x="2792344" y="1695539"/>
            <a:ext cx="4320000" cy="43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 of a dipole kick – closed orbit changes</a:t>
            </a:r>
            <a:endParaRPr lang="en-GB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92498" y="903012"/>
            <a:ext cx="2604690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eaLnBrk="0" fontAlgn="auto" hangingPunct="0">
              <a:lnSpc>
                <a:spcPct val="105000"/>
              </a:lnSpc>
              <a:spcBef>
                <a:spcPct val="40000"/>
              </a:spcBef>
              <a:spcAft>
                <a:spcPts val="0"/>
              </a:spcAft>
              <a:defRPr/>
            </a:pPr>
            <a:r>
              <a:rPr lang="en-GB" kern="0" dirty="0">
                <a:solidFill>
                  <a:srgbClr val="000000"/>
                </a:solidFill>
                <a:latin typeface="+mn-lt"/>
                <a:sym typeface="Symbol"/>
              </a:rPr>
              <a:t>Phase space </a:t>
            </a:r>
            <a:r>
              <a:rPr lang="en-GB" kern="0" dirty="0" smtClean="0">
                <a:solidFill>
                  <a:srgbClr val="000000"/>
                </a:solidFill>
                <a:latin typeface="+mn-lt"/>
                <a:sym typeface="Symbol"/>
              </a:rPr>
              <a:t>of particles inside the aperture – beam move towards aperture boundary</a:t>
            </a:r>
            <a:endParaRPr lang="en-GB" kern="0" dirty="0">
              <a:solidFill>
                <a:srgbClr val="000000"/>
              </a:solidFill>
              <a:latin typeface="+mn-lt"/>
              <a:sym typeface="Symbo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48954" y="397679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12673" y="121799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x’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952998" y="1206517"/>
            <a:ext cx="0" cy="495886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385647" y="3866798"/>
            <a:ext cx="5861539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521455" y="3135539"/>
            <a:ext cx="1440000" cy="1440000"/>
            <a:chOff x="7622837" y="1320680"/>
            <a:chExt cx="1440000" cy="1440000"/>
          </a:xfrm>
        </p:grpSpPr>
        <p:sp>
          <p:nvSpPr>
            <p:cNvPr id="20" name="Oval 7"/>
            <p:cNvSpPr>
              <a:spLocks noChangeAspect="1" noChangeArrowheads="1"/>
            </p:cNvSpPr>
            <p:nvPr/>
          </p:nvSpPr>
          <p:spPr bwMode="auto">
            <a:xfrm>
              <a:off x="7622837" y="1320680"/>
              <a:ext cx="1440000" cy="14400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21" name="Oval 10"/>
            <p:cNvSpPr>
              <a:spLocks noChangeAspect="1" noChangeArrowheads="1"/>
            </p:cNvSpPr>
            <p:nvPr/>
          </p:nvSpPr>
          <p:spPr bwMode="auto">
            <a:xfrm>
              <a:off x="7776891" y="1643835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22" name="Oval 11"/>
            <p:cNvSpPr>
              <a:spLocks noChangeAspect="1" noChangeArrowheads="1"/>
            </p:cNvSpPr>
            <p:nvPr/>
          </p:nvSpPr>
          <p:spPr bwMode="auto">
            <a:xfrm>
              <a:off x="8724676" y="1548937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24" name="Oval 12"/>
            <p:cNvSpPr>
              <a:spLocks noChangeAspect="1" noChangeArrowheads="1"/>
            </p:cNvSpPr>
            <p:nvPr/>
          </p:nvSpPr>
          <p:spPr bwMode="auto">
            <a:xfrm>
              <a:off x="8744077" y="2383606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25" name="Oval 13"/>
            <p:cNvSpPr>
              <a:spLocks noChangeAspect="1" noChangeArrowheads="1"/>
            </p:cNvSpPr>
            <p:nvPr/>
          </p:nvSpPr>
          <p:spPr bwMode="auto">
            <a:xfrm>
              <a:off x="8577370" y="2157864"/>
              <a:ext cx="532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26" name="Oval 14"/>
            <p:cNvSpPr>
              <a:spLocks noChangeAspect="1" noChangeArrowheads="1"/>
            </p:cNvSpPr>
            <p:nvPr/>
          </p:nvSpPr>
          <p:spPr bwMode="auto">
            <a:xfrm>
              <a:off x="8782161" y="2188059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27" name="Oval 15"/>
            <p:cNvSpPr>
              <a:spLocks noChangeAspect="1" noChangeArrowheads="1"/>
            </p:cNvSpPr>
            <p:nvPr/>
          </p:nvSpPr>
          <p:spPr bwMode="auto">
            <a:xfrm>
              <a:off x="8532820" y="2377854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28" name="Oval 16"/>
            <p:cNvSpPr>
              <a:spLocks noChangeAspect="1" noChangeArrowheads="1"/>
            </p:cNvSpPr>
            <p:nvPr/>
          </p:nvSpPr>
          <p:spPr bwMode="auto">
            <a:xfrm>
              <a:off x="8883478" y="2363476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29" name="Oval 17"/>
            <p:cNvSpPr>
              <a:spLocks noChangeAspect="1" noChangeArrowheads="1"/>
            </p:cNvSpPr>
            <p:nvPr/>
          </p:nvSpPr>
          <p:spPr bwMode="auto">
            <a:xfrm>
              <a:off x="8652101" y="2226881"/>
              <a:ext cx="532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0" name="Oval 18"/>
            <p:cNvSpPr>
              <a:spLocks noChangeAspect="1" noChangeArrowheads="1"/>
            </p:cNvSpPr>
            <p:nvPr/>
          </p:nvSpPr>
          <p:spPr bwMode="auto">
            <a:xfrm>
              <a:off x="8856891" y="2257075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1" name="Oval 19"/>
            <p:cNvSpPr>
              <a:spLocks noChangeAspect="1" noChangeArrowheads="1"/>
            </p:cNvSpPr>
            <p:nvPr/>
          </p:nvSpPr>
          <p:spPr bwMode="auto">
            <a:xfrm>
              <a:off x="8607550" y="2446871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2" name="Oval 20"/>
            <p:cNvSpPr>
              <a:spLocks noChangeAspect="1" noChangeArrowheads="1"/>
            </p:cNvSpPr>
            <p:nvPr/>
          </p:nvSpPr>
          <p:spPr bwMode="auto">
            <a:xfrm>
              <a:off x="8289945" y="2452622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3" name="Oval 21"/>
            <p:cNvSpPr>
              <a:spLocks noChangeAspect="1" noChangeArrowheads="1"/>
            </p:cNvSpPr>
            <p:nvPr/>
          </p:nvSpPr>
          <p:spPr bwMode="auto">
            <a:xfrm>
              <a:off x="8123239" y="2226881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4" name="Oval 22"/>
            <p:cNvSpPr>
              <a:spLocks noChangeAspect="1" noChangeArrowheads="1"/>
            </p:cNvSpPr>
            <p:nvPr/>
          </p:nvSpPr>
          <p:spPr bwMode="auto">
            <a:xfrm>
              <a:off x="8328029" y="2257075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5" name="Oval 23"/>
            <p:cNvSpPr>
              <a:spLocks noChangeAspect="1" noChangeArrowheads="1"/>
            </p:cNvSpPr>
            <p:nvPr/>
          </p:nvSpPr>
          <p:spPr bwMode="auto">
            <a:xfrm>
              <a:off x="7981682" y="1979571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6" name="Oval 24"/>
            <p:cNvSpPr>
              <a:spLocks noChangeAspect="1" noChangeArrowheads="1"/>
            </p:cNvSpPr>
            <p:nvPr/>
          </p:nvSpPr>
          <p:spPr bwMode="auto">
            <a:xfrm>
              <a:off x="8364676" y="2521638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7" name="Oval 25"/>
            <p:cNvSpPr>
              <a:spLocks noChangeAspect="1" noChangeArrowheads="1"/>
            </p:cNvSpPr>
            <p:nvPr/>
          </p:nvSpPr>
          <p:spPr bwMode="auto">
            <a:xfrm>
              <a:off x="8197969" y="2295897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8" name="Oval 26"/>
            <p:cNvSpPr>
              <a:spLocks noChangeAspect="1" noChangeArrowheads="1"/>
            </p:cNvSpPr>
            <p:nvPr/>
          </p:nvSpPr>
          <p:spPr bwMode="auto">
            <a:xfrm>
              <a:off x="8402759" y="2326092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9" name="Oval 27"/>
            <p:cNvSpPr>
              <a:spLocks noChangeAspect="1" noChangeArrowheads="1"/>
            </p:cNvSpPr>
            <p:nvPr/>
          </p:nvSpPr>
          <p:spPr bwMode="auto">
            <a:xfrm>
              <a:off x="8152700" y="2515887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0" name="Oval 28"/>
            <p:cNvSpPr>
              <a:spLocks noChangeAspect="1" noChangeArrowheads="1"/>
            </p:cNvSpPr>
            <p:nvPr/>
          </p:nvSpPr>
          <p:spPr bwMode="auto">
            <a:xfrm>
              <a:off x="8588867" y="1641678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1" name="Oval 29"/>
            <p:cNvSpPr>
              <a:spLocks noChangeAspect="1" noChangeArrowheads="1"/>
            </p:cNvSpPr>
            <p:nvPr/>
          </p:nvSpPr>
          <p:spPr bwMode="auto">
            <a:xfrm>
              <a:off x="8607550" y="1998263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2" name="Oval 30"/>
            <p:cNvSpPr>
              <a:spLocks noChangeAspect="1" noChangeArrowheads="1"/>
            </p:cNvSpPr>
            <p:nvPr/>
          </p:nvSpPr>
          <p:spPr bwMode="auto">
            <a:xfrm>
              <a:off x="8364676" y="2073031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3" name="Oval 31"/>
            <p:cNvSpPr>
              <a:spLocks noChangeAspect="1" noChangeArrowheads="1"/>
            </p:cNvSpPr>
            <p:nvPr/>
          </p:nvSpPr>
          <p:spPr bwMode="auto">
            <a:xfrm>
              <a:off x="8402759" y="1877485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4" name="Oval 32"/>
            <p:cNvSpPr>
              <a:spLocks noChangeAspect="1" noChangeArrowheads="1"/>
            </p:cNvSpPr>
            <p:nvPr/>
          </p:nvSpPr>
          <p:spPr bwMode="auto">
            <a:xfrm>
              <a:off x="8439406" y="2142048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5" name="Oval 33"/>
            <p:cNvSpPr>
              <a:spLocks noChangeAspect="1" noChangeArrowheads="1"/>
            </p:cNvSpPr>
            <p:nvPr/>
          </p:nvSpPr>
          <p:spPr bwMode="auto">
            <a:xfrm>
              <a:off x="8477490" y="1946501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6" name="Oval 34"/>
            <p:cNvSpPr>
              <a:spLocks noChangeAspect="1" noChangeArrowheads="1"/>
            </p:cNvSpPr>
            <p:nvPr/>
          </p:nvSpPr>
          <p:spPr bwMode="auto">
            <a:xfrm>
              <a:off x="7955095" y="1847290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7" name="Oval 35"/>
            <p:cNvSpPr>
              <a:spLocks noChangeAspect="1" noChangeArrowheads="1"/>
            </p:cNvSpPr>
            <p:nvPr/>
          </p:nvSpPr>
          <p:spPr bwMode="auto">
            <a:xfrm>
              <a:off x="7909825" y="2067280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8" name="Oval 36"/>
            <p:cNvSpPr>
              <a:spLocks noChangeAspect="1" noChangeArrowheads="1"/>
            </p:cNvSpPr>
            <p:nvPr/>
          </p:nvSpPr>
          <p:spPr bwMode="auto">
            <a:xfrm>
              <a:off x="7666951" y="2142048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9" name="Oval 37"/>
            <p:cNvSpPr>
              <a:spLocks noChangeAspect="1" noChangeArrowheads="1"/>
            </p:cNvSpPr>
            <p:nvPr/>
          </p:nvSpPr>
          <p:spPr bwMode="auto">
            <a:xfrm>
              <a:off x="7705035" y="1946501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50" name="Oval 38"/>
            <p:cNvSpPr>
              <a:spLocks noChangeAspect="1" noChangeArrowheads="1"/>
            </p:cNvSpPr>
            <p:nvPr/>
          </p:nvSpPr>
          <p:spPr bwMode="auto">
            <a:xfrm>
              <a:off x="7741682" y="2264265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51" name="Oval 39"/>
            <p:cNvSpPr>
              <a:spLocks noChangeAspect="1" noChangeArrowheads="1"/>
            </p:cNvSpPr>
            <p:nvPr/>
          </p:nvSpPr>
          <p:spPr bwMode="auto">
            <a:xfrm>
              <a:off x="7779766" y="2015518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52" name="Oval 40"/>
            <p:cNvSpPr>
              <a:spLocks noChangeAspect="1" noChangeArrowheads="1"/>
            </p:cNvSpPr>
            <p:nvPr/>
          </p:nvSpPr>
          <p:spPr bwMode="auto">
            <a:xfrm>
              <a:off x="8361083" y="1588478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53" name="Oval 41"/>
            <p:cNvSpPr>
              <a:spLocks noChangeAspect="1" noChangeArrowheads="1"/>
            </p:cNvSpPr>
            <p:nvPr/>
          </p:nvSpPr>
          <p:spPr bwMode="auto">
            <a:xfrm>
              <a:off x="8320843" y="1794090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54" name="Oval 42"/>
            <p:cNvSpPr>
              <a:spLocks noChangeAspect="1" noChangeArrowheads="1"/>
            </p:cNvSpPr>
            <p:nvPr/>
          </p:nvSpPr>
          <p:spPr bwMode="auto">
            <a:xfrm>
              <a:off x="8090185" y="1756706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55" name="Oval 43"/>
            <p:cNvSpPr>
              <a:spLocks noChangeAspect="1" noChangeArrowheads="1"/>
            </p:cNvSpPr>
            <p:nvPr/>
          </p:nvSpPr>
          <p:spPr bwMode="auto">
            <a:xfrm>
              <a:off x="8128268" y="1561159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56" name="Oval 44"/>
            <p:cNvSpPr>
              <a:spLocks noChangeAspect="1" noChangeArrowheads="1"/>
            </p:cNvSpPr>
            <p:nvPr/>
          </p:nvSpPr>
          <p:spPr bwMode="auto">
            <a:xfrm>
              <a:off x="8164915" y="1825722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57" name="Oval 45"/>
            <p:cNvSpPr>
              <a:spLocks noChangeAspect="1" noChangeArrowheads="1"/>
            </p:cNvSpPr>
            <p:nvPr/>
          </p:nvSpPr>
          <p:spPr bwMode="auto">
            <a:xfrm>
              <a:off x="8202999" y="1630176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58" name="Oval 46"/>
            <p:cNvSpPr>
              <a:spLocks noChangeAspect="1" noChangeArrowheads="1"/>
            </p:cNvSpPr>
            <p:nvPr/>
          </p:nvSpPr>
          <p:spPr bwMode="auto">
            <a:xfrm>
              <a:off x="8505514" y="1842976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59" name="Oval 47"/>
            <p:cNvSpPr>
              <a:spLocks noChangeAspect="1" noChangeArrowheads="1"/>
            </p:cNvSpPr>
            <p:nvPr/>
          </p:nvSpPr>
          <p:spPr bwMode="auto">
            <a:xfrm>
              <a:off x="8683718" y="2046431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60" name="Oval 48"/>
            <p:cNvSpPr>
              <a:spLocks noChangeAspect="1" noChangeArrowheads="1"/>
            </p:cNvSpPr>
            <p:nvPr/>
          </p:nvSpPr>
          <p:spPr bwMode="auto">
            <a:xfrm>
              <a:off x="8433658" y="2145642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61" name="Oval 49"/>
            <p:cNvSpPr>
              <a:spLocks noChangeAspect="1" noChangeArrowheads="1"/>
            </p:cNvSpPr>
            <p:nvPr/>
          </p:nvSpPr>
          <p:spPr bwMode="auto">
            <a:xfrm>
              <a:off x="7931382" y="1622986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62" name="Oval 50"/>
            <p:cNvSpPr>
              <a:spLocks noChangeAspect="1" noChangeArrowheads="1"/>
            </p:cNvSpPr>
            <p:nvPr/>
          </p:nvSpPr>
          <p:spPr bwMode="auto">
            <a:xfrm>
              <a:off x="8818808" y="1955847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63" name="Oval 51"/>
            <p:cNvSpPr>
              <a:spLocks noChangeAspect="1" noChangeArrowheads="1"/>
            </p:cNvSpPr>
            <p:nvPr/>
          </p:nvSpPr>
          <p:spPr bwMode="auto">
            <a:xfrm>
              <a:off x="8856891" y="1760300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64" name="Oval 52"/>
            <p:cNvSpPr>
              <a:spLocks noChangeAspect="1" noChangeArrowheads="1"/>
            </p:cNvSpPr>
            <p:nvPr/>
          </p:nvSpPr>
          <p:spPr bwMode="auto">
            <a:xfrm>
              <a:off x="8233756" y="1860895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65" name="Oval 53"/>
            <p:cNvSpPr>
              <a:spLocks noChangeAspect="1" noChangeArrowheads="1"/>
            </p:cNvSpPr>
            <p:nvPr/>
          </p:nvSpPr>
          <p:spPr bwMode="auto">
            <a:xfrm>
              <a:off x="8931622" y="1829317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66" name="Oval 54"/>
            <p:cNvSpPr>
              <a:spLocks noChangeAspect="1" noChangeArrowheads="1"/>
            </p:cNvSpPr>
            <p:nvPr/>
          </p:nvSpPr>
          <p:spPr bwMode="auto">
            <a:xfrm>
              <a:off x="8496891" y="1545343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67" name="Oval 55"/>
            <p:cNvSpPr>
              <a:spLocks noChangeAspect="1" noChangeArrowheads="1"/>
            </p:cNvSpPr>
            <p:nvPr/>
          </p:nvSpPr>
          <p:spPr bwMode="auto">
            <a:xfrm>
              <a:off x="8490424" y="1704943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68" name="Oval 56"/>
            <p:cNvSpPr>
              <a:spLocks noChangeAspect="1" noChangeArrowheads="1"/>
            </p:cNvSpPr>
            <p:nvPr/>
          </p:nvSpPr>
          <p:spPr bwMode="auto">
            <a:xfrm>
              <a:off x="8726831" y="1681219"/>
              <a:ext cx="532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69" name="Oval 57"/>
            <p:cNvSpPr>
              <a:spLocks noChangeAspect="1" noChangeArrowheads="1"/>
            </p:cNvSpPr>
            <p:nvPr/>
          </p:nvSpPr>
          <p:spPr bwMode="auto">
            <a:xfrm>
              <a:off x="8022640" y="2119761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70" name="Oval 58"/>
            <p:cNvSpPr>
              <a:spLocks noChangeAspect="1" noChangeArrowheads="1"/>
            </p:cNvSpPr>
            <p:nvPr/>
          </p:nvSpPr>
          <p:spPr bwMode="auto">
            <a:xfrm>
              <a:off x="8726831" y="1847290"/>
              <a:ext cx="532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71" name="Oval 59"/>
            <p:cNvSpPr>
              <a:spLocks noChangeAspect="1" noChangeArrowheads="1"/>
            </p:cNvSpPr>
            <p:nvPr/>
          </p:nvSpPr>
          <p:spPr bwMode="auto">
            <a:xfrm>
              <a:off x="7730185" y="1789776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72" name="Oval 60"/>
            <p:cNvSpPr>
              <a:spLocks noChangeAspect="1" noChangeArrowheads="1"/>
            </p:cNvSpPr>
            <p:nvPr/>
          </p:nvSpPr>
          <p:spPr bwMode="auto">
            <a:xfrm>
              <a:off x="7862400" y="2208189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73" name="Oval 61"/>
            <p:cNvSpPr>
              <a:spLocks noChangeAspect="1" noChangeArrowheads="1"/>
            </p:cNvSpPr>
            <p:nvPr/>
          </p:nvSpPr>
          <p:spPr bwMode="auto">
            <a:xfrm>
              <a:off x="7817131" y="2428179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74" name="Oval 62"/>
            <p:cNvSpPr>
              <a:spLocks noChangeAspect="1" noChangeArrowheads="1"/>
            </p:cNvSpPr>
            <p:nvPr/>
          </p:nvSpPr>
          <p:spPr bwMode="auto">
            <a:xfrm>
              <a:off x="8029107" y="2385762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75" name="Oval 63"/>
            <p:cNvSpPr>
              <a:spLocks noChangeAspect="1" noChangeArrowheads="1"/>
            </p:cNvSpPr>
            <p:nvPr/>
          </p:nvSpPr>
          <p:spPr bwMode="auto">
            <a:xfrm>
              <a:off x="7983838" y="2503665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76" name="Oval 64"/>
            <p:cNvSpPr>
              <a:spLocks noChangeAspect="1" noChangeArrowheads="1"/>
            </p:cNvSpPr>
            <p:nvPr/>
          </p:nvSpPr>
          <p:spPr bwMode="auto">
            <a:xfrm>
              <a:off x="8264077" y="2040680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77" name="Oval 65"/>
            <p:cNvSpPr>
              <a:spLocks noChangeAspect="1" noChangeArrowheads="1"/>
            </p:cNvSpPr>
            <p:nvPr/>
          </p:nvSpPr>
          <p:spPr bwMode="auto">
            <a:xfrm>
              <a:off x="8187191" y="2140610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78" name="Oval 66"/>
            <p:cNvSpPr>
              <a:spLocks noChangeAspect="1" noChangeArrowheads="1"/>
            </p:cNvSpPr>
            <p:nvPr/>
          </p:nvSpPr>
          <p:spPr bwMode="auto">
            <a:xfrm>
              <a:off x="8148388" y="1951533"/>
              <a:ext cx="53293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79" name="Oval 67"/>
            <p:cNvSpPr>
              <a:spLocks noChangeAspect="1" noChangeArrowheads="1"/>
            </p:cNvSpPr>
            <p:nvPr/>
          </p:nvSpPr>
          <p:spPr bwMode="auto">
            <a:xfrm>
              <a:off x="7937131" y="2277205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80" name="Oval 68"/>
            <p:cNvSpPr>
              <a:spLocks noChangeAspect="1" noChangeArrowheads="1"/>
            </p:cNvSpPr>
            <p:nvPr/>
          </p:nvSpPr>
          <p:spPr bwMode="auto">
            <a:xfrm>
              <a:off x="8341682" y="1617954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81" name="Oval 69"/>
            <p:cNvSpPr>
              <a:spLocks noChangeAspect="1" noChangeArrowheads="1"/>
            </p:cNvSpPr>
            <p:nvPr/>
          </p:nvSpPr>
          <p:spPr bwMode="auto">
            <a:xfrm>
              <a:off x="8207310" y="1474888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82" name="Oval 70"/>
            <p:cNvSpPr>
              <a:spLocks noChangeAspect="1" noChangeArrowheads="1"/>
            </p:cNvSpPr>
            <p:nvPr/>
          </p:nvSpPr>
          <p:spPr bwMode="auto">
            <a:xfrm>
              <a:off x="8546472" y="2564055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83" name="Oval 55"/>
            <p:cNvSpPr>
              <a:spLocks noChangeAspect="1" noChangeArrowheads="1"/>
            </p:cNvSpPr>
            <p:nvPr/>
          </p:nvSpPr>
          <p:spPr bwMode="auto">
            <a:xfrm>
              <a:off x="8559406" y="1773960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84" name="Oval 55"/>
            <p:cNvSpPr>
              <a:spLocks noChangeAspect="1" noChangeArrowheads="1"/>
            </p:cNvSpPr>
            <p:nvPr/>
          </p:nvSpPr>
          <p:spPr bwMode="auto">
            <a:xfrm>
              <a:off x="8628388" y="1842976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85" name="Oval 55"/>
            <p:cNvSpPr>
              <a:spLocks noChangeAspect="1" noChangeArrowheads="1"/>
            </p:cNvSpPr>
            <p:nvPr/>
          </p:nvSpPr>
          <p:spPr bwMode="auto">
            <a:xfrm>
              <a:off x="8697370" y="1911993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86" name="Oval 55"/>
            <p:cNvSpPr>
              <a:spLocks noChangeAspect="1" noChangeArrowheads="1"/>
            </p:cNvSpPr>
            <p:nvPr/>
          </p:nvSpPr>
          <p:spPr bwMode="auto">
            <a:xfrm>
              <a:off x="8567757" y="1981009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87" name="Oval 55"/>
            <p:cNvSpPr>
              <a:spLocks noChangeAspect="1" noChangeArrowheads="1"/>
            </p:cNvSpPr>
            <p:nvPr/>
          </p:nvSpPr>
          <p:spPr bwMode="auto">
            <a:xfrm>
              <a:off x="8241812" y="1981009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88" name="Oval 55"/>
            <p:cNvSpPr>
              <a:spLocks noChangeAspect="1" noChangeArrowheads="1"/>
            </p:cNvSpPr>
            <p:nvPr/>
          </p:nvSpPr>
          <p:spPr bwMode="auto">
            <a:xfrm>
              <a:off x="8274407" y="1955577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89" name="Oval 55"/>
            <p:cNvSpPr>
              <a:spLocks noChangeAspect="1" noChangeArrowheads="1"/>
            </p:cNvSpPr>
            <p:nvPr/>
          </p:nvSpPr>
          <p:spPr bwMode="auto">
            <a:xfrm>
              <a:off x="8372190" y="1981009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90" name="Oval 55"/>
            <p:cNvSpPr>
              <a:spLocks noChangeAspect="1" noChangeArrowheads="1"/>
            </p:cNvSpPr>
            <p:nvPr/>
          </p:nvSpPr>
          <p:spPr bwMode="auto">
            <a:xfrm>
              <a:off x="8535162" y="2037111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91" name="Oval 55"/>
            <p:cNvSpPr>
              <a:spLocks noChangeAspect="1" noChangeArrowheads="1"/>
            </p:cNvSpPr>
            <p:nvPr/>
          </p:nvSpPr>
          <p:spPr bwMode="auto">
            <a:xfrm>
              <a:off x="8241812" y="2167554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92" name="Oval 55"/>
            <p:cNvSpPr>
              <a:spLocks noChangeAspect="1" noChangeArrowheads="1"/>
            </p:cNvSpPr>
            <p:nvPr/>
          </p:nvSpPr>
          <p:spPr bwMode="auto">
            <a:xfrm>
              <a:off x="8119755" y="2101754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93" name="Oval 55"/>
            <p:cNvSpPr>
              <a:spLocks noChangeAspect="1" noChangeArrowheads="1"/>
            </p:cNvSpPr>
            <p:nvPr/>
          </p:nvSpPr>
          <p:spPr bwMode="auto">
            <a:xfrm>
              <a:off x="8835334" y="2050026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94" name="Oval 55"/>
            <p:cNvSpPr>
              <a:spLocks noChangeAspect="1" noChangeArrowheads="1"/>
            </p:cNvSpPr>
            <p:nvPr/>
          </p:nvSpPr>
          <p:spPr bwMode="auto">
            <a:xfrm>
              <a:off x="8904316" y="2119042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95" name="Oval 55"/>
            <p:cNvSpPr>
              <a:spLocks noChangeAspect="1" noChangeArrowheads="1"/>
            </p:cNvSpPr>
            <p:nvPr/>
          </p:nvSpPr>
          <p:spPr bwMode="auto">
            <a:xfrm>
              <a:off x="8973298" y="2188059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96" name="Oval 52"/>
            <p:cNvSpPr>
              <a:spLocks noChangeAspect="1" noChangeArrowheads="1"/>
            </p:cNvSpPr>
            <p:nvPr/>
          </p:nvSpPr>
          <p:spPr bwMode="auto">
            <a:xfrm>
              <a:off x="8302738" y="1929911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97" name="Oval 52"/>
            <p:cNvSpPr>
              <a:spLocks noChangeAspect="1" noChangeArrowheads="1"/>
            </p:cNvSpPr>
            <p:nvPr/>
          </p:nvSpPr>
          <p:spPr bwMode="auto">
            <a:xfrm>
              <a:off x="8401751" y="2184441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98" name="Oval 52"/>
            <p:cNvSpPr>
              <a:spLocks noChangeAspect="1" noChangeArrowheads="1"/>
            </p:cNvSpPr>
            <p:nvPr/>
          </p:nvSpPr>
          <p:spPr bwMode="auto">
            <a:xfrm>
              <a:off x="8417082" y="1998928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99" name="Oval 52"/>
            <p:cNvSpPr>
              <a:spLocks noChangeAspect="1" noChangeArrowheads="1"/>
            </p:cNvSpPr>
            <p:nvPr/>
          </p:nvSpPr>
          <p:spPr bwMode="auto">
            <a:xfrm>
              <a:off x="8371720" y="2102332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00" name="Oval 52"/>
            <p:cNvSpPr>
              <a:spLocks noChangeAspect="1" noChangeArrowheads="1"/>
            </p:cNvSpPr>
            <p:nvPr/>
          </p:nvSpPr>
          <p:spPr bwMode="auto">
            <a:xfrm>
              <a:off x="8046245" y="1998928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01" name="Oval 52"/>
            <p:cNvSpPr>
              <a:spLocks noChangeAspect="1" noChangeArrowheads="1"/>
            </p:cNvSpPr>
            <p:nvPr/>
          </p:nvSpPr>
          <p:spPr bwMode="auto">
            <a:xfrm>
              <a:off x="8482271" y="2265386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02" name="Oval 52"/>
            <p:cNvSpPr>
              <a:spLocks noChangeAspect="1" noChangeArrowheads="1"/>
            </p:cNvSpPr>
            <p:nvPr/>
          </p:nvSpPr>
          <p:spPr bwMode="auto">
            <a:xfrm>
              <a:off x="8307001" y="2167554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03" name="Oval 52"/>
            <p:cNvSpPr>
              <a:spLocks noChangeAspect="1" noChangeArrowheads="1"/>
            </p:cNvSpPr>
            <p:nvPr/>
          </p:nvSpPr>
          <p:spPr bwMode="auto">
            <a:xfrm>
              <a:off x="8514865" y="2167554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04" name="Oval 52"/>
            <p:cNvSpPr>
              <a:spLocks noChangeAspect="1" noChangeArrowheads="1"/>
            </p:cNvSpPr>
            <p:nvPr/>
          </p:nvSpPr>
          <p:spPr bwMode="auto">
            <a:xfrm>
              <a:off x="8384487" y="1759912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05" name="Oval 52"/>
            <p:cNvSpPr>
              <a:spLocks noChangeAspect="1" noChangeArrowheads="1"/>
            </p:cNvSpPr>
            <p:nvPr/>
          </p:nvSpPr>
          <p:spPr bwMode="auto">
            <a:xfrm>
              <a:off x="8274407" y="2330607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06" name="Oval 52"/>
            <p:cNvSpPr>
              <a:spLocks noChangeAspect="1" noChangeArrowheads="1"/>
            </p:cNvSpPr>
            <p:nvPr/>
          </p:nvSpPr>
          <p:spPr bwMode="auto">
            <a:xfrm>
              <a:off x="8176623" y="2020798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07" name="Oval 52"/>
            <p:cNvSpPr>
              <a:spLocks noChangeAspect="1" noChangeArrowheads="1"/>
            </p:cNvSpPr>
            <p:nvPr/>
          </p:nvSpPr>
          <p:spPr bwMode="auto">
            <a:xfrm>
              <a:off x="8371720" y="1998928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08" name="Oval 55"/>
            <p:cNvSpPr>
              <a:spLocks noChangeAspect="1" noChangeArrowheads="1"/>
            </p:cNvSpPr>
            <p:nvPr/>
          </p:nvSpPr>
          <p:spPr bwMode="auto">
            <a:xfrm>
              <a:off x="8469973" y="2106127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09" name="Oval 55"/>
            <p:cNvSpPr>
              <a:spLocks noChangeAspect="1" noChangeArrowheads="1"/>
            </p:cNvSpPr>
            <p:nvPr/>
          </p:nvSpPr>
          <p:spPr bwMode="auto">
            <a:xfrm>
              <a:off x="8469973" y="1890355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10" name="Oval 55"/>
            <p:cNvSpPr>
              <a:spLocks noChangeAspect="1" noChangeArrowheads="1"/>
            </p:cNvSpPr>
            <p:nvPr/>
          </p:nvSpPr>
          <p:spPr bwMode="auto">
            <a:xfrm>
              <a:off x="8274407" y="2102332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11" name="Oval 55"/>
            <p:cNvSpPr>
              <a:spLocks noChangeAspect="1" noChangeArrowheads="1"/>
            </p:cNvSpPr>
            <p:nvPr/>
          </p:nvSpPr>
          <p:spPr bwMode="auto">
            <a:xfrm>
              <a:off x="8538956" y="2175144"/>
              <a:ext cx="52892" cy="48909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665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>
            <a:spLocks noChangeAspect="1"/>
          </p:cNvSpPr>
          <p:nvPr/>
        </p:nvSpPr>
        <p:spPr>
          <a:xfrm>
            <a:off x="3157234" y="1641232"/>
            <a:ext cx="3600000" cy="360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3508923" y="1992921"/>
            <a:ext cx="2880000" cy="288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GB" dirty="0" smtClean="0"/>
              <a:t>hase space reduction by collimator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1221" y="5466766"/>
            <a:ext cx="7932027" cy="8679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eaLnBrk="0" fontAlgn="auto" hangingPunct="0">
              <a:lnSpc>
                <a:spcPct val="105000"/>
              </a:lnSpc>
              <a:spcBef>
                <a:spcPct val="40000"/>
              </a:spcBef>
              <a:spcAft>
                <a:spcPts val="0"/>
              </a:spcAft>
              <a:defRPr/>
            </a:pPr>
            <a:r>
              <a:rPr lang="en-GB" kern="0" dirty="0">
                <a:solidFill>
                  <a:srgbClr val="000000"/>
                </a:solidFill>
                <a:latin typeface="+mn-lt"/>
                <a:sym typeface="Symbol"/>
              </a:rPr>
              <a:t>Phase space reduction for circulating beam by collimator (multi-turn effect, different for transfer line or </a:t>
            </a:r>
            <a:r>
              <a:rPr lang="en-GB" kern="0" dirty="0" err="1">
                <a:solidFill>
                  <a:srgbClr val="000000"/>
                </a:solidFill>
                <a:latin typeface="+mn-lt"/>
                <a:sym typeface="Symbol"/>
              </a:rPr>
              <a:t>linac</a:t>
            </a:r>
            <a:r>
              <a:rPr lang="en-GB" kern="0" dirty="0">
                <a:solidFill>
                  <a:srgbClr val="000000"/>
                </a:solidFill>
                <a:latin typeface="+mn-lt"/>
                <a:sym typeface="Symbol"/>
              </a:rPr>
              <a:t>!)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48954" y="353227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12673" y="77348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x’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157235" y="1652956"/>
            <a:ext cx="3600000" cy="3600000"/>
            <a:chOff x="2776234" y="1641232"/>
            <a:chExt cx="3600000" cy="3600000"/>
          </a:xfrm>
        </p:grpSpPr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2776234" y="1641232"/>
              <a:ext cx="3600000" cy="360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3127923" y="1992921"/>
              <a:ext cx="2880000" cy="288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Rectangle 6"/>
          <p:cNvSpPr/>
          <p:nvPr/>
        </p:nvSpPr>
        <p:spPr>
          <a:xfrm>
            <a:off x="6391918" y="2974090"/>
            <a:ext cx="962526" cy="943276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3664" y="3268393"/>
            <a:ext cx="849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kern="0" dirty="0" smtClean="0">
                <a:solidFill>
                  <a:srgbClr val="FFFF00"/>
                </a:solidFill>
              </a:rPr>
              <a:t>aperture</a:t>
            </a:r>
            <a:endParaRPr lang="en-GB" sz="1400" kern="0" dirty="0">
              <a:solidFill>
                <a:srgbClr val="FFFF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952998" y="762001"/>
            <a:ext cx="0" cy="495886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385647" y="3422282"/>
            <a:ext cx="5861539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8330" y="854620"/>
            <a:ext cx="2786083" cy="1015663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kern="0" dirty="0">
                <a:solidFill>
                  <a:srgbClr val="000000"/>
                </a:solidFill>
              </a:rPr>
              <a:t>Example: </a:t>
            </a:r>
            <a:r>
              <a:rPr lang="en-GB" sz="2000" kern="0" dirty="0" smtClean="0">
                <a:solidFill>
                  <a:srgbClr val="000000"/>
                </a:solidFill>
              </a:rPr>
              <a:t>the beam moves towards the aperture</a:t>
            </a:r>
            <a:r>
              <a:rPr lang="en-GB" sz="2000" kern="0" dirty="0" smtClean="0">
                <a:solidFill>
                  <a:srgbClr val="000000"/>
                </a:solidFill>
                <a:sym typeface="Symbol"/>
              </a:rPr>
              <a:t>.</a:t>
            </a:r>
            <a:endParaRPr lang="en-GB" sz="2000" kern="0" dirty="0">
              <a:solidFill>
                <a:srgbClr val="000000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94846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Gaussian beam with an aperture at 2.3 </a:t>
            </a:r>
            <a:r>
              <a:rPr lang="en-GB" dirty="0" smtClean="0">
                <a:sym typeface="Symbol"/>
              </a:rPr>
              <a:t></a:t>
            </a:r>
            <a:endParaRPr lang="en-GB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326268" y="917674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800" kern="0" dirty="0">
                <a:solidFill>
                  <a:srgbClr val="000000"/>
                </a:solidFill>
              </a:rPr>
              <a:t>92.8% </a:t>
            </a:r>
            <a:r>
              <a:rPr lang="de-CH" sz="1800" kern="0" dirty="0" err="1">
                <a:solidFill>
                  <a:srgbClr val="000000"/>
                </a:solidFill>
              </a:rPr>
              <a:t>of</a:t>
            </a:r>
            <a:r>
              <a:rPr lang="de-CH" sz="1800" kern="0" dirty="0">
                <a:solidFill>
                  <a:srgbClr val="000000"/>
                </a:solidFill>
              </a:rPr>
              <a:t> </a:t>
            </a:r>
            <a:r>
              <a:rPr lang="de-CH" sz="1800" kern="0" dirty="0" err="1">
                <a:solidFill>
                  <a:srgbClr val="000000"/>
                </a:solidFill>
              </a:rPr>
              <a:t>protons</a:t>
            </a:r>
            <a:endParaRPr lang="de-CH" sz="1800" kern="0" dirty="0">
              <a:solidFill>
                <a:srgbClr val="000000"/>
              </a:solidFill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19" y="1013925"/>
            <a:ext cx="7633768" cy="423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86986" y="4868888"/>
            <a:ext cx="7932027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342900" indent="-342900" eaLnBrk="0" fontAlgn="auto" hangingPunct="0">
              <a:lnSpc>
                <a:spcPct val="105000"/>
              </a:lnSpc>
              <a:spcBef>
                <a:spcPct val="4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GB" sz="1800" kern="0" dirty="0">
                <a:solidFill>
                  <a:srgbClr val="000000"/>
                </a:solidFill>
                <a:sym typeface="Symbol"/>
              </a:rPr>
              <a:t>Assume that the total energy stored in the beam is 500 </a:t>
            </a:r>
            <a:r>
              <a:rPr lang="en-GB" sz="1800" kern="0" dirty="0" smtClean="0">
                <a:solidFill>
                  <a:srgbClr val="000000"/>
                </a:solidFill>
                <a:sym typeface="Symbol"/>
              </a:rPr>
              <a:t>MJ </a:t>
            </a:r>
            <a:r>
              <a:rPr lang="en-GB" sz="1800" kern="0" dirty="0">
                <a:solidFill>
                  <a:srgbClr val="000000"/>
                </a:solidFill>
                <a:sym typeface="Symbol"/>
              </a:rPr>
              <a:t>(HL-LHC)</a:t>
            </a:r>
          </a:p>
          <a:p>
            <a:pPr marL="342900" indent="-342900" eaLnBrk="0" fontAlgn="auto" hangingPunct="0">
              <a:lnSpc>
                <a:spcPct val="105000"/>
              </a:lnSpc>
              <a:spcBef>
                <a:spcPct val="4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GB" sz="1800" kern="0" dirty="0">
                <a:solidFill>
                  <a:srgbClr val="000000"/>
                </a:solidFill>
              </a:rPr>
              <a:t>Assume a movement </a:t>
            </a:r>
            <a:r>
              <a:rPr lang="en-GB" sz="1800" kern="0" dirty="0" smtClean="0">
                <a:solidFill>
                  <a:srgbClr val="000000"/>
                </a:solidFill>
              </a:rPr>
              <a:t>to a position with the aperture of </a:t>
            </a:r>
            <a:r>
              <a:rPr lang="en-GB" sz="1800" kern="0" dirty="0">
                <a:solidFill>
                  <a:srgbClr val="000000"/>
                </a:solidFill>
                <a:sym typeface="Symbol"/>
              </a:rPr>
              <a:t>2.3  </a:t>
            </a:r>
            <a:endParaRPr lang="en-GB" sz="1800" kern="0" dirty="0">
              <a:solidFill>
                <a:srgbClr val="000000"/>
              </a:solidFill>
            </a:endParaRPr>
          </a:p>
          <a:p>
            <a:pPr marL="342900" indent="-342900" eaLnBrk="0" fontAlgn="auto" hangingPunct="0">
              <a:lnSpc>
                <a:spcPct val="105000"/>
              </a:lnSpc>
              <a:spcBef>
                <a:spcPct val="4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GB" sz="1800" kern="0" dirty="0">
                <a:solidFill>
                  <a:srgbClr val="000000"/>
                </a:solidFill>
                <a:sym typeface="Symbol"/>
              </a:rPr>
              <a:t>Assume that all particles above 2.3  are lost =&gt; corresponds to energy deposition of 35 MJ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558120" y="3484457"/>
            <a:ext cx="962526" cy="943276"/>
            <a:chOff x="7874535" y="3503595"/>
            <a:chExt cx="962526" cy="943276"/>
          </a:xfrm>
        </p:grpSpPr>
        <p:sp>
          <p:nvSpPr>
            <p:cNvPr id="7" name="Rectangle 6"/>
            <p:cNvSpPr/>
            <p:nvPr/>
          </p:nvSpPr>
          <p:spPr>
            <a:xfrm>
              <a:off x="7874535" y="3503595"/>
              <a:ext cx="962526" cy="943276"/>
            </a:xfrm>
            <a:prstGeom prst="rect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886160" y="3802207"/>
              <a:ext cx="8499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kern="0" dirty="0" smtClean="0">
                  <a:solidFill>
                    <a:srgbClr val="FFFF00"/>
                  </a:solidFill>
                </a:rPr>
                <a:t>aperture</a:t>
              </a:r>
              <a:endParaRPr lang="en-GB" sz="1400" kern="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443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427" name="Rectangle 3"/>
          <p:cNvSpPr>
            <a:spLocks noChangeArrowheads="1"/>
          </p:cNvSpPr>
          <p:nvPr/>
        </p:nvSpPr>
        <p:spPr bwMode="auto">
          <a:xfrm>
            <a:off x="849313" y="2443163"/>
            <a:ext cx="8210550" cy="187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eaLnBrk="1" hangingPunct="1"/>
            <a:endParaRPr lang="en-GB" sz="48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5542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23889" y="1974079"/>
            <a:ext cx="8435975" cy="2503917"/>
          </a:xfrm>
        </p:spPr>
        <p:txBody>
          <a:bodyPr/>
          <a:lstStyle/>
          <a:p>
            <a:pPr algn="ctr"/>
            <a:r>
              <a:rPr lang="en-GB" sz="6000" dirty="0">
                <a:solidFill>
                  <a:srgbClr val="C00000"/>
                </a:solidFill>
              </a:rPr>
              <a:t>Very fast beam loss at LHC</a:t>
            </a:r>
          </a:p>
        </p:txBody>
      </p:sp>
    </p:spTree>
    <p:extLst>
      <p:ext uri="{BB962C8B-B14F-4D97-AF65-F5344CB8AC3E}">
        <p14:creationId xmlns:p14="http://schemas.microsoft.com/office/powerpoint/2010/main" val="234468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1" name="Rectangle 1027"/>
          <p:cNvSpPr>
            <a:spLocks noChangeArrowheads="1"/>
          </p:cNvSpPr>
          <p:nvPr/>
        </p:nvSpPr>
        <p:spPr bwMode="auto">
          <a:xfrm>
            <a:off x="1371600" y="114300"/>
            <a:ext cx="77724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l"/>
            <a:r>
              <a:rPr lang="en-GB" sz="2800" b="1">
                <a:solidFill>
                  <a:srgbClr val="FFFF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319492" name="Rectangle 1028"/>
          <p:cNvSpPr>
            <a:spLocks noChangeArrowheads="1"/>
          </p:cNvSpPr>
          <p:nvPr/>
        </p:nvSpPr>
        <p:spPr bwMode="auto">
          <a:xfrm>
            <a:off x="381001" y="5229566"/>
            <a:ext cx="9143999" cy="1348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The 2 LHC beams are brought together to collide in a ‘common’ region</a:t>
            </a:r>
          </a:p>
          <a:p>
            <a:pPr marL="342900" indent="-3429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Over ~260 m the beams circulate in one vacuum chamber with ‘parasitic’ encounters (when the spacing between bunches is small enough)</a:t>
            </a:r>
          </a:p>
          <a:p>
            <a:pPr marL="342900" indent="-3429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+mn-lt"/>
              </a:rPr>
              <a:t>D1 separates the two beams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>
                <a:latin typeface="Calibri"/>
              </a:rPr>
              <a:t>LHC experimental long straight sections and D1</a:t>
            </a:r>
            <a:endParaRPr lang="en-GB" dirty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3061"/>
            <a:ext cx="8991600" cy="4187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9682" y="1954307"/>
            <a:ext cx="403412" cy="15688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073588" y="1954307"/>
            <a:ext cx="403412" cy="15688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500717" y="3558989"/>
            <a:ext cx="445956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CC3399"/>
                </a:solidFill>
              </a:rPr>
              <a:t>D1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66904" y="3576917"/>
            <a:ext cx="445956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CC3399"/>
                </a:solidFill>
              </a:rPr>
              <a:t>D1</a:t>
            </a:r>
          </a:p>
        </p:txBody>
      </p:sp>
    </p:spTree>
    <p:extLst>
      <p:ext uri="{BB962C8B-B14F-4D97-AF65-F5344CB8AC3E}">
        <p14:creationId xmlns:p14="http://schemas.microsoft.com/office/powerpoint/2010/main" val="177761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Failure of a D1 magnet at LHC</a:t>
            </a:r>
            <a:endParaRPr lang="en-GB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762001"/>
            <a:ext cx="7634287" cy="584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81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Failure of a D1 magnet at LHC</a:t>
            </a:r>
            <a:endParaRPr lang="en-GB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3" y="762000"/>
            <a:ext cx="7117697" cy="576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772" y="3692769"/>
            <a:ext cx="507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Beam position change after 0.9 </a:t>
            </a:r>
            <a:r>
              <a:rPr lang="en-GB" sz="1800" dirty="0" err="1"/>
              <a:t>ms</a:t>
            </a:r>
            <a:r>
              <a:rPr lang="en-GB" sz="1800" dirty="0"/>
              <a:t>, about 1.4 </a:t>
            </a:r>
            <a:r>
              <a:rPr lang="en-GB" sz="1800" dirty="0">
                <a:sym typeface="Symbol"/>
              </a:rPr>
              <a:t>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54452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Principle of a synchrotron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145" y="2204831"/>
            <a:ext cx="4127370" cy="4021836"/>
          </a:xfrm>
        </p:spPr>
        <p:txBody>
          <a:bodyPr/>
          <a:lstStyle/>
          <a:p>
            <a:pPr eaLnBrk="1" hangingPunct="1"/>
            <a:r>
              <a:rPr lang="en-US" sz="2000" dirty="0">
                <a:solidFill>
                  <a:srgbClr val="000000"/>
                </a:solidFill>
              </a:rPr>
              <a:t>To accelerate to high energy, the synchrotron was developed </a:t>
            </a:r>
          </a:p>
          <a:p>
            <a:pPr eaLnBrk="1" hangingPunct="1"/>
            <a:r>
              <a:rPr lang="en-US" sz="2000" dirty="0">
                <a:solidFill>
                  <a:srgbClr val="000000"/>
                </a:solidFill>
              </a:rPr>
              <a:t>Synchrotrons are the most widespread type of accelerators </a:t>
            </a:r>
          </a:p>
          <a:p>
            <a:pPr eaLnBrk="1" hangingPunct="1"/>
            <a:r>
              <a:rPr lang="en-US" sz="2000" dirty="0">
                <a:solidFill>
                  <a:srgbClr val="000000"/>
                </a:solidFill>
              </a:rPr>
              <a:t>The synchrotron is a circular accelerator, the particles make many turns</a:t>
            </a:r>
          </a:p>
          <a:p>
            <a:pPr eaLnBrk="1" hangingPunct="1"/>
            <a:r>
              <a:rPr lang="en-US" sz="2000" dirty="0">
                <a:solidFill>
                  <a:srgbClr val="000000"/>
                </a:solidFill>
              </a:rPr>
              <a:t>The magnetic field is increased, and at the same time the particles are accelerated </a:t>
            </a:r>
          </a:p>
          <a:p>
            <a:pPr eaLnBrk="1" hangingPunct="1"/>
            <a:r>
              <a:rPr lang="en-US" sz="2000" dirty="0">
                <a:solidFill>
                  <a:srgbClr val="000000"/>
                </a:solidFill>
              </a:rPr>
              <a:t>The particle trajectory is (roughly) constant</a:t>
            </a: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4" name="Arc 3"/>
          <p:cNvSpPr/>
          <p:nvPr/>
        </p:nvSpPr>
        <p:spPr bwMode="auto">
          <a:xfrm>
            <a:off x="4991486" y="1681358"/>
            <a:ext cx="4320000" cy="4320000"/>
          </a:xfrm>
          <a:prstGeom prst="arc">
            <a:avLst>
              <a:gd name="adj1" fmla="val 16831011"/>
              <a:gd name="adj2" fmla="val 15611121"/>
            </a:avLst>
          </a:prstGeom>
          <a:noFill/>
          <a:ln w="762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endParaRPr lang="en-GB" sz="2215">
              <a:solidFill>
                <a:srgbClr val="3333CC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787824" y="1464934"/>
            <a:ext cx="789955" cy="476137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2215" dirty="0">
                <a:solidFill>
                  <a:srgbClr val="3333CC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6419" y="4509152"/>
            <a:ext cx="2012763" cy="111459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77" dirty="0" smtClean="0">
                <a:solidFill>
                  <a:srgbClr val="C00000"/>
                </a:solidFill>
              </a:rPr>
              <a:t>Dipole magnets </a:t>
            </a:r>
            <a:r>
              <a:rPr lang="en-GB" sz="1477" dirty="0">
                <a:solidFill>
                  <a:srgbClr val="C00000"/>
                </a:solidFill>
              </a:rPr>
              <a:t>to bring the beam back to the accelerating structure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145106" y="2110518"/>
            <a:ext cx="2012763" cy="111459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77" dirty="0">
                <a:solidFill>
                  <a:srgbClr val="002060"/>
                </a:solidFill>
              </a:rPr>
              <a:t>RF cavity to accelerate the particles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" y="972759"/>
            <a:ext cx="45720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</a:rPr>
              <a:t>Circular accelerator: re-use of accelerating structure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6607460" y="3544889"/>
            <a:ext cx="5778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395" fontAlgn="auto">
              <a:spcBef>
                <a:spcPct val="50000"/>
              </a:spcBef>
              <a:spcAft>
                <a:spcPts val="0"/>
              </a:spcAft>
            </a:pPr>
            <a:r>
              <a:rPr lang="fr-CH" sz="2000" b="1" kern="0" dirty="0">
                <a:solidFill>
                  <a:srgbClr val="009900"/>
                </a:solidFill>
              </a:rPr>
              <a:t>B</a:t>
            </a:r>
            <a:endParaRPr lang="en-GB" sz="2000" b="1" kern="0" dirty="0">
              <a:solidFill>
                <a:srgbClr val="009900"/>
              </a:solidFill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7185310" y="3544888"/>
            <a:ext cx="488950" cy="457200"/>
          </a:xfrm>
          <a:prstGeom prst="ellipse">
            <a:avLst/>
          </a:prstGeom>
          <a:solidFill>
            <a:srgbClr val="CCFFC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1" name="Line 23"/>
          <p:cNvSpPr>
            <a:spLocks noChangeShapeType="1"/>
          </p:cNvSpPr>
          <p:nvPr/>
        </p:nvSpPr>
        <p:spPr bwMode="auto">
          <a:xfrm>
            <a:off x="7251987" y="3630613"/>
            <a:ext cx="346075" cy="311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2" name="Line 24"/>
          <p:cNvSpPr>
            <a:spLocks noChangeShapeType="1"/>
          </p:cNvSpPr>
          <p:nvPr/>
        </p:nvSpPr>
        <p:spPr bwMode="auto">
          <a:xfrm flipH="1">
            <a:off x="7251987" y="3630613"/>
            <a:ext cx="346075" cy="311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30890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Simulation using MADX of this failure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67667"/>
            <a:ext cx="8686800" cy="1031463"/>
          </a:xfrm>
        </p:spPr>
        <p:txBody>
          <a:bodyPr/>
          <a:lstStyle/>
          <a:p>
            <a:r>
              <a:rPr lang="en-GB" dirty="0" smtClean="0"/>
              <a:t>This failure (and many other failures) were simulated using MADX</a:t>
            </a:r>
          </a:p>
          <a:p>
            <a:r>
              <a:rPr lang="en-GB" dirty="0" smtClean="0"/>
              <a:t>A failure of D1 is the most critical failure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18" y="2115392"/>
            <a:ext cx="9138082" cy="33155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92994" y="6270267"/>
            <a:ext cx="2225161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0000FF"/>
                </a:solidFill>
              </a:rPr>
              <a:t>Andres Gomez Alonso</a:t>
            </a:r>
          </a:p>
        </p:txBody>
      </p:sp>
    </p:spTree>
    <p:extLst>
      <p:ext uri="{BB962C8B-B14F-4D97-AF65-F5344CB8AC3E}">
        <p14:creationId xmlns:p14="http://schemas.microsoft.com/office/powerpoint/2010/main" val="207965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Consequences for machine protection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873882"/>
            <a:ext cx="8686800" cy="5749656"/>
          </a:xfrm>
        </p:spPr>
        <p:txBody>
          <a:bodyPr/>
          <a:lstStyle/>
          <a:p>
            <a:pPr eaLnBrk="1" hangingPunct="1"/>
            <a:r>
              <a:rPr lang="en-GB" dirty="0" smtClean="0"/>
              <a:t>In case of a trip of the D1 magnet the orbit starts to move rather rapidly (1 sigma in about 0.7 ms)</a:t>
            </a:r>
          </a:p>
          <a:p>
            <a:pPr eaLnBrk="1" hangingPunct="1"/>
            <a:r>
              <a:rPr lang="en-GB" dirty="0" smtClean="0"/>
              <a:t>In 10 ms the beam would move by 14 sigma, already outside of the aperture defined by the collimators</a:t>
            </a:r>
          </a:p>
          <a:p>
            <a:pPr eaLnBrk="1" hangingPunct="1"/>
            <a:r>
              <a:rPr lang="en-GB" dirty="0" smtClean="0"/>
              <a:t>For this failure, the beam has to be extracted in a very short time</a:t>
            </a:r>
          </a:p>
          <a:p>
            <a:pPr eaLnBrk="1" hangingPunct="1"/>
            <a:r>
              <a:rPr lang="en-GB" dirty="0"/>
              <a:t>P</a:t>
            </a:r>
            <a:r>
              <a:rPr lang="en-GB" dirty="0" smtClean="0"/>
              <a:t>robability that this will happen during the lifetime of LHC is high</a:t>
            </a:r>
          </a:p>
          <a:p>
            <a:pPr eaLnBrk="1" hangingPunct="1"/>
            <a:r>
              <a:rPr lang="en-GB" dirty="0" smtClean="0"/>
              <a:t>Detection of the failure by several different systems (diverse redundancy)</a:t>
            </a:r>
          </a:p>
          <a:p>
            <a:pPr lvl="1" eaLnBrk="1" hangingPunct="1"/>
            <a:r>
              <a:rPr lang="en-GB" dirty="0"/>
              <a:t>Detection of the failure of a wrong magnet </a:t>
            </a:r>
            <a:r>
              <a:rPr lang="en-GB" dirty="0" smtClean="0"/>
              <a:t>current, challenging, since a fast detection on the level of  10</a:t>
            </a:r>
            <a:r>
              <a:rPr lang="en-GB" baseline="30000" dirty="0" smtClean="0"/>
              <a:t>-4</a:t>
            </a:r>
            <a:r>
              <a:rPr lang="en-GB" dirty="0" smtClean="0"/>
              <a:t> is required</a:t>
            </a:r>
            <a:endParaRPr lang="de-CH" dirty="0" smtClean="0"/>
          </a:p>
          <a:p>
            <a:pPr lvl="1" eaLnBrk="1" hangingPunct="1"/>
            <a:r>
              <a:rPr lang="en-GB" dirty="0" smtClean="0"/>
              <a:t>Done with a specifically designed electronics (FMCM = Fast Magnet Current Monitor) – </a:t>
            </a:r>
            <a:r>
              <a:rPr lang="en-GB" dirty="0" err="1" smtClean="0"/>
              <a:t>M.Werner</a:t>
            </a:r>
            <a:r>
              <a:rPr lang="en-GB" dirty="0" smtClean="0"/>
              <a:t> (DESY) et al.</a:t>
            </a:r>
          </a:p>
          <a:p>
            <a:pPr lvl="1" eaLnBrk="1" hangingPunct="1"/>
            <a:r>
              <a:rPr lang="en-GB" dirty="0" smtClean="0"/>
              <a:t>Beam loss monitors detect losses when the beam touches the aperture (e.g. collimator jaw, but also elsewhere)</a:t>
            </a:r>
          </a:p>
          <a:p>
            <a:pPr eaLnBrk="1" hangingPunct="1"/>
            <a:r>
              <a:rPr lang="en-GB" dirty="0" smtClean="0"/>
              <a:t>LHC MPS was designed for this type of failure =&gt; </a:t>
            </a:r>
            <a:r>
              <a:rPr lang="en-GB" dirty="0" err="1" smtClean="0"/>
              <a:t>J.Wenninger</a:t>
            </a:r>
            <a:endParaRPr lang="en-GB" dirty="0" smtClean="0"/>
          </a:p>
          <a:p>
            <a:pPr marL="0" indent="0" eaLnBrk="1" hangingPunct="1">
              <a:buNone/>
            </a:pPr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marL="0" indent="0" eaLnBrk="1" hangingPunct="1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504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type of failures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1" y="873882"/>
                <a:ext cx="8686800" cy="4211348"/>
              </a:xfrm>
            </p:spPr>
            <p:txBody>
              <a:bodyPr/>
              <a:lstStyle/>
              <a:p>
                <a:pPr eaLnBrk="1" hangingPunct="1"/>
                <a:r>
                  <a:rPr lang="en-GB" dirty="0" smtClean="0"/>
                  <a:t>The effect on the beam for failures of higher order multipole magnets (higher than quadrupoles) is in general slow. </a:t>
                </a:r>
              </a:p>
              <a:p>
                <a:pPr eaLnBrk="1" hangingPunct="1"/>
                <a:r>
                  <a:rPr lang="en-GB" dirty="0" smtClean="0"/>
                  <a:t>A quadrupole current error changes the betatron tune (and also the betatron functions):</a:t>
                </a:r>
              </a:p>
              <a:p>
                <a:pPr eaLnBrk="1" hangingPunct="1"/>
                <a:endParaRPr lang="en-GB" dirty="0" smtClean="0"/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CH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de-CH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CH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CH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de-CH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de-CH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de-CH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CH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CH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de-CH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CH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de-CH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CH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de-CH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de-CH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de-CH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de-CH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𝑞𝑢𝑎𝑑</m:t>
                          </m:r>
                        </m:sub>
                      </m:sSub>
                      <m:r>
                        <a:rPr lang="de-CH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de-CH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de-CH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𝑞𝑢𝑎𝑑</m:t>
                          </m:r>
                        </m:sub>
                      </m:sSub>
                      <m:r>
                        <a:rPr lang="de-CH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de-CH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de-CH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CH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de-CH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 marL="0" indent="0" eaLnBrk="1" hangingPunct="1">
                  <a:buNone/>
                </a:pPr>
                <a:endParaRPr lang="en-GB" dirty="0" smtClean="0"/>
              </a:p>
              <a:p>
                <a:pPr marL="0" indent="0" eaLnBrk="1" hangingPunct="1">
                  <a:buNone/>
                </a:pPr>
                <a:r>
                  <a:rPr lang="en-GB" dirty="0" smtClean="0"/>
                  <a:t>If the tune changes is large, the beam will cross resonances and get lost (in general, the beam size grows)</a:t>
                </a:r>
              </a:p>
              <a:p>
                <a:pPr eaLnBrk="1" hangingPunct="1"/>
                <a:endParaRPr lang="en-GB" dirty="0" smtClean="0"/>
              </a:p>
              <a:p>
                <a:pPr eaLnBrk="1" hangingPunct="1"/>
                <a:endParaRPr lang="en-GB" dirty="0" smtClean="0"/>
              </a:p>
              <a:p>
                <a:pPr marL="0" indent="0" eaLnBrk="1" hangingPunct="1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1" y="873882"/>
                <a:ext cx="8686800" cy="4211348"/>
              </a:xfrm>
              <a:blipFill rotWithShape="0">
                <a:blip r:embed="rId2"/>
                <a:stretch>
                  <a:fillRect l="-1053" t="-1158" b="-14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087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Tune diagram and resonances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40" y="967669"/>
            <a:ext cx="3121130" cy="4693641"/>
          </a:xfrm>
        </p:spPr>
        <p:txBody>
          <a:bodyPr/>
          <a:lstStyle/>
          <a:p>
            <a:r>
              <a:rPr lang="en-GB" sz="2000" dirty="0" smtClean="0"/>
              <a:t>Particles with integer, half-integer or third integer tunes risk to be lost</a:t>
            </a:r>
          </a:p>
          <a:p>
            <a:r>
              <a:rPr lang="en-GB" sz="2000" dirty="0" smtClean="0"/>
              <a:t>Due to the chromaticity and energy spread particles have a different tune</a:t>
            </a:r>
          </a:p>
          <a:p>
            <a:r>
              <a:rPr lang="en-GB" sz="2000" dirty="0" smtClean="0"/>
              <a:t>There are other effects that lead to a tune spread (beam-beam, nonlinear fields, effects due to high beam intensity)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499760" y="836640"/>
            <a:ext cx="6133890" cy="5788723"/>
            <a:chOff x="3499760" y="836640"/>
            <a:chExt cx="6133890" cy="5788723"/>
          </a:xfrm>
        </p:grpSpPr>
        <p:grpSp>
          <p:nvGrpSpPr>
            <p:cNvPr id="15" name="Group 14"/>
            <p:cNvGrpSpPr/>
            <p:nvPr/>
          </p:nvGrpSpPr>
          <p:grpSpPr>
            <a:xfrm>
              <a:off x="3499760" y="836640"/>
              <a:ext cx="6133890" cy="5788723"/>
              <a:chOff x="3499760" y="836640"/>
              <a:chExt cx="6133890" cy="5788723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499760" y="836640"/>
                <a:ext cx="6133890" cy="5788723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</p:pic>
          <p:cxnSp>
            <p:nvCxnSpPr>
              <p:cNvPr id="18" name="Straight Connector 17"/>
              <p:cNvCxnSpPr/>
              <p:nvPr/>
            </p:nvCxnSpPr>
            <p:spPr>
              <a:xfrm>
                <a:off x="4232900" y="1052670"/>
                <a:ext cx="0" cy="5256730"/>
              </a:xfrm>
              <a:prstGeom prst="line">
                <a:avLst/>
              </a:prstGeom>
              <a:ln w="336550">
                <a:solidFill>
                  <a:schemeClr val="bg1">
                    <a:lumMod val="50000"/>
                    <a:alpha val="4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9345610" y="1052670"/>
                <a:ext cx="0" cy="5256730"/>
              </a:xfrm>
              <a:prstGeom prst="line">
                <a:avLst/>
              </a:prstGeom>
              <a:ln w="336550">
                <a:solidFill>
                  <a:schemeClr val="bg1">
                    <a:lumMod val="50000"/>
                    <a:alpha val="4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6825260" y="-1479124"/>
                <a:ext cx="0" cy="5256730"/>
              </a:xfrm>
              <a:prstGeom prst="line">
                <a:avLst/>
              </a:prstGeom>
              <a:ln w="336550">
                <a:solidFill>
                  <a:schemeClr val="bg1">
                    <a:lumMod val="50000"/>
                    <a:alpha val="4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6861265" y="3681035"/>
                <a:ext cx="0" cy="5256730"/>
              </a:xfrm>
              <a:prstGeom prst="line">
                <a:avLst/>
              </a:prstGeom>
              <a:ln w="336550">
                <a:solidFill>
                  <a:schemeClr val="bg1">
                    <a:lumMod val="50000"/>
                    <a:alpha val="4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>
                <a:off x="6825260" y="1100176"/>
                <a:ext cx="0" cy="5256730"/>
              </a:xfrm>
              <a:prstGeom prst="line">
                <a:avLst/>
              </a:prstGeom>
              <a:ln w="228600">
                <a:solidFill>
                  <a:schemeClr val="bg1">
                    <a:lumMod val="50000"/>
                    <a:alpha val="4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6803994" y="1073042"/>
                <a:ext cx="0" cy="5310999"/>
              </a:xfrm>
              <a:prstGeom prst="line">
                <a:avLst/>
              </a:prstGeom>
              <a:ln w="228600">
                <a:solidFill>
                  <a:schemeClr val="bg1">
                    <a:lumMod val="50000"/>
                    <a:alpha val="4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/>
            <p:cNvCxnSpPr/>
            <p:nvPr/>
          </p:nvCxnSpPr>
          <p:spPr>
            <a:xfrm rot="5400000">
              <a:off x="6717245" y="224555"/>
              <a:ext cx="0" cy="5256730"/>
            </a:xfrm>
            <a:prstGeom prst="line">
              <a:avLst/>
            </a:prstGeom>
            <a:ln w="177800">
              <a:solidFill>
                <a:schemeClr val="bg1">
                  <a:lumMod val="50000"/>
                  <a:alpha val="4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6861265" y="1952795"/>
              <a:ext cx="0" cy="5256730"/>
            </a:xfrm>
            <a:prstGeom prst="line">
              <a:avLst/>
            </a:prstGeom>
            <a:ln w="177800">
              <a:solidFill>
                <a:schemeClr val="bg1">
                  <a:lumMod val="50000"/>
                  <a:alpha val="4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659884" y="1073042"/>
              <a:ext cx="0" cy="5256730"/>
            </a:xfrm>
            <a:prstGeom prst="line">
              <a:avLst/>
            </a:prstGeom>
            <a:ln w="177800">
              <a:solidFill>
                <a:schemeClr val="bg1">
                  <a:lumMod val="50000"/>
                  <a:alpha val="4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938290" y="1097626"/>
              <a:ext cx="0" cy="5256730"/>
            </a:xfrm>
            <a:prstGeom prst="line">
              <a:avLst/>
            </a:prstGeom>
            <a:ln w="177800">
              <a:solidFill>
                <a:schemeClr val="bg1">
                  <a:lumMod val="50000"/>
                  <a:alpha val="4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4867343" y="5324005"/>
              <a:ext cx="216030" cy="21603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Oval 6"/>
          <p:cNvSpPr/>
          <p:nvPr/>
        </p:nvSpPr>
        <p:spPr>
          <a:xfrm rot="20219690">
            <a:off x="5030238" y="4770036"/>
            <a:ext cx="388464" cy="323376"/>
          </a:xfrm>
          <a:prstGeom prst="ellipse">
            <a:avLst/>
          </a:prstGeom>
          <a:solidFill>
            <a:srgbClr val="0000FF">
              <a:alpha val="4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95504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Tune diagram and resonances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40" y="967669"/>
            <a:ext cx="3121130" cy="4693641"/>
          </a:xfrm>
        </p:spPr>
        <p:txBody>
          <a:bodyPr/>
          <a:lstStyle/>
          <a:p>
            <a:r>
              <a:rPr lang="en-GB" sz="2000" dirty="0" smtClean="0"/>
              <a:t>Particles with integer, half-integer or third integer tunes risk to be lost</a:t>
            </a:r>
          </a:p>
          <a:p>
            <a:r>
              <a:rPr lang="en-GB" sz="2000" dirty="0" smtClean="0"/>
              <a:t>Due to the chromaticity and energy spread particles have a different tune</a:t>
            </a:r>
          </a:p>
          <a:p>
            <a:r>
              <a:rPr lang="en-GB" sz="2000" dirty="0" smtClean="0"/>
              <a:t>There are other effects that lead to a tune spread (beam-beam, nonlinear field, effects due to high beam intensity)</a:t>
            </a:r>
          </a:p>
          <a:p>
            <a:endParaRPr lang="en-GB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3499760" y="836640"/>
            <a:ext cx="6133890" cy="5788723"/>
            <a:chOff x="3499760" y="836640"/>
            <a:chExt cx="6133890" cy="5788723"/>
          </a:xfrm>
        </p:grpSpPr>
        <p:grpSp>
          <p:nvGrpSpPr>
            <p:cNvPr id="15" name="Group 14"/>
            <p:cNvGrpSpPr/>
            <p:nvPr/>
          </p:nvGrpSpPr>
          <p:grpSpPr>
            <a:xfrm>
              <a:off x="3499760" y="836640"/>
              <a:ext cx="6133890" cy="5788723"/>
              <a:chOff x="3499760" y="836640"/>
              <a:chExt cx="6133890" cy="5788723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499760" y="836640"/>
                <a:ext cx="6133890" cy="5788723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</p:pic>
          <p:cxnSp>
            <p:nvCxnSpPr>
              <p:cNvPr id="18" name="Straight Connector 17"/>
              <p:cNvCxnSpPr/>
              <p:nvPr/>
            </p:nvCxnSpPr>
            <p:spPr>
              <a:xfrm>
                <a:off x="4232900" y="1052670"/>
                <a:ext cx="0" cy="5256730"/>
              </a:xfrm>
              <a:prstGeom prst="line">
                <a:avLst/>
              </a:prstGeom>
              <a:ln w="336550">
                <a:solidFill>
                  <a:schemeClr val="bg1">
                    <a:lumMod val="50000"/>
                    <a:alpha val="4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9345610" y="1052670"/>
                <a:ext cx="0" cy="5256730"/>
              </a:xfrm>
              <a:prstGeom prst="line">
                <a:avLst/>
              </a:prstGeom>
              <a:ln w="336550">
                <a:solidFill>
                  <a:schemeClr val="bg1">
                    <a:lumMod val="50000"/>
                    <a:alpha val="4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6825260" y="-1479124"/>
                <a:ext cx="0" cy="5256730"/>
              </a:xfrm>
              <a:prstGeom prst="line">
                <a:avLst/>
              </a:prstGeom>
              <a:ln w="336550">
                <a:solidFill>
                  <a:schemeClr val="bg1">
                    <a:lumMod val="50000"/>
                    <a:alpha val="4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6861265" y="3681035"/>
                <a:ext cx="0" cy="5256730"/>
              </a:xfrm>
              <a:prstGeom prst="line">
                <a:avLst/>
              </a:prstGeom>
              <a:ln w="336550">
                <a:solidFill>
                  <a:schemeClr val="bg1">
                    <a:lumMod val="50000"/>
                    <a:alpha val="4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>
                <a:off x="6825260" y="1100176"/>
                <a:ext cx="0" cy="5256730"/>
              </a:xfrm>
              <a:prstGeom prst="line">
                <a:avLst/>
              </a:prstGeom>
              <a:ln w="228600">
                <a:solidFill>
                  <a:schemeClr val="bg1">
                    <a:lumMod val="50000"/>
                    <a:alpha val="4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6803994" y="1073042"/>
                <a:ext cx="0" cy="5310999"/>
              </a:xfrm>
              <a:prstGeom prst="line">
                <a:avLst/>
              </a:prstGeom>
              <a:ln w="228600">
                <a:solidFill>
                  <a:schemeClr val="bg1">
                    <a:lumMod val="50000"/>
                    <a:alpha val="4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/>
            <p:cNvCxnSpPr/>
            <p:nvPr/>
          </p:nvCxnSpPr>
          <p:spPr>
            <a:xfrm rot="5400000">
              <a:off x="6717245" y="224555"/>
              <a:ext cx="0" cy="5256730"/>
            </a:xfrm>
            <a:prstGeom prst="line">
              <a:avLst/>
            </a:prstGeom>
            <a:ln w="177800">
              <a:solidFill>
                <a:schemeClr val="bg1">
                  <a:lumMod val="50000"/>
                  <a:alpha val="4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6861265" y="1952795"/>
              <a:ext cx="0" cy="5256730"/>
            </a:xfrm>
            <a:prstGeom prst="line">
              <a:avLst/>
            </a:prstGeom>
            <a:ln w="177800">
              <a:solidFill>
                <a:schemeClr val="bg1">
                  <a:lumMod val="50000"/>
                  <a:alpha val="4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659884" y="1073042"/>
              <a:ext cx="0" cy="5256730"/>
            </a:xfrm>
            <a:prstGeom prst="line">
              <a:avLst/>
            </a:prstGeom>
            <a:ln w="177800">
              <a:solidFill>
                <a:schemeClr val="bg1">
                  <a:lumMod val="50000"/>
                  <a:alpha val="4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938290" y="1097626"/>
              <a:ext cx="0" cy="5256730"/>
            </a:xfrm>
            <a:prstGeom prst="line">
              <a:avLst/>
            </a:prstGeom>
            <a:ln w="177800">
              <a:solidFill>
                <a:schemeClr val="bg1">
                  <a:lumMod val="50000"/>
                  <a:alpha val="4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4867343" y="5324005"/>
              <a:ext cx="216030" cy="21603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Oval 6"/>
          <p:cNvSpPr/>
          <p:nvPr/>
        </p:nvSpPr>
        <p:spPr>
          <a:xfrm rot="20219690">
            <a:off x="5030238" y="4770036"/>
            <a:ext cx="388464" cy="323376"/>
          </a:xfrm>
          <a:prstGeom prst="ellipse">
            <a:avLst/>
          </a:prstGeom>
          <a:solidFill>
            <a:srgbClr val="0000FF">
              <a:alpha val="4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 rot="20219690">
            <a:off x="5299093" y="4545298"/>
            <a:ext cx="388464" cy="323376"/>
          </a:xfrm>
          <a:prstGeom prst="ellipse">
            <a:avLst/>
          </a:prstGeom>
          <a:solidFill>
            <a:srgbClr val="0000FF">
              <a:alpha val="4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12803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 phase space after quadrupole failure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60" y="761999"/>
            <a:ext cx="9235170" cy="57129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60613" y="1268700"/>
            <a:ext cx="6192887" cy="43923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74488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Beam phase space after quadrupole failure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34" y="762001"/>
            <a:ext cx="8510236" cy="565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60613" y="1268700"/>
            <a:ext cx="6192887" cy="43923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Beam phase space after quadrupole failure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55" y="764630"/>
            <a:ext cx="8681125" cy="56805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0613" y="1268700"/>
            <a:ext cx="6192887" cy="43923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75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Beam phase space after quadrupole failure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55" y="740734"/>
            <a:ext cx="8568000" cy="56474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0613" y="1268700"/>
            <a:ext cx="6192887" cy="43923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65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Longitudinal plane: Problems with RF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67668"/>
            <a:ext cx="8686800" cy="541374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Why RF for circular accelerators?</a:t>
            </a:r>
          </a:p>
          <a:p>
            <a:r>
              <a:rPr lang="en-GB" dirty="0" smtClean="0"/>
              <a:t>Acceleration of the particles</a:t>
            </a:r>
          </a:p>
          <a:p>
            <a:r>
              <a:rPr lang="en-GB" dirty="0" smtClean="0"/>
              <a:t>Compensation of energy loss at constant magnetic field</a:t>
            </a:r>
          </a:p>
          <a:p>
            <a:r>
              <a:rPr lang="en-GB" dirty="0" smtClean="0"/>
              <a:t>Keeping the particles in a bunch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What happens in case of RF failure? Depends on the operational phase…  particles are always lost in the transverse plane (vacuum chamber, collimator, …)</a:t>
            </a:r>
          </a:p>
          <a:p>
            <a:r>
              <a:rPr lang="en-GB" dirty="0" smtClean="0"/>
              <a:t>Constant magnetic field</a:t>
            </a:r>
          </a:p>
          <a:p>
            <a:pPr lvl="1"/>
            <a:r>
              <a:rPr lang="en-GB" dirty="0" smtClean="0"/>
              <a:t>Protons: beam de-bunches, very slow energy loss </a:t>
            </a:r>
          </a:p>
          <a:p>
            <a:pPr lvl="1"/>
            <a:r>
              <a:rPr lang="en-GB" dirty="0" smtClean="0"/>
              <a:t>Electrons: particle losses in short time </a:t>
            </a:r>
          </a:p>
          <a:p>
            <a:r>
              <a:rPr lang="en-GB" dirty="0" smtClean="0"/>
              <a:t>Increasing magnetic field</a:t>
            </a:r>
          </a:p>
          <a:p>
            <a:pPr lvl="1"/>
            <a:r>
              <a:rPr lang="en-GB" dirty="0" smtClean="0"/>
              <a:t>Particle losses can be rather fast if the RF if off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69501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Particle movement in homogeneous dipole field</a:t>
            </a:r>
            <a:endParaRPr lang="en-GB" dirty="0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756095" y="1076325"/>
            <a:ext cx="4953000" cy="4572000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251395" y="1076325"/>
            <a:ext cx="4953000" cy="4572000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rot="499771" flipH="1" flipV="1">
            <a:off x="1260920" y="4765675"/>
            <a:ext cx="182562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rot="426101" flipH="1" flipV="1">
            <a:off x="1672084" y="4670426"/>
            <a:ext cx="188913" cy="166688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003745" y="1076325"/>
            <a:ext cx="4953000" cy="4572000"/>
          </a:xfrm>
          <a:prstGeom prst="ellips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 rot="-1636261">
            <a:off x="6697686" y="2886077"/>
            <a:ext cx="2505075" cy="9937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7537472" y="1716088"/>
            <a:ext cx="0" cy="13335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7523185" y="3040063"/>
            <a:ext cx="1582738" cy="838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7546999" y="2257427"/>
            <a:ext cx="1438275" cy="7858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7605734" y="1554164"/>
            <a:ext cx="5778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395" fontAlgn="auto">
              <a:spcBef>
                <a:spcPct val="50000"/>
              </a:spcBef>
              <a:spcAft>
                <a:spcPts val="0"/>
              </a:spcAft>
            </a:pPr>
            <a:r>
              <a:rPr lang="fr-CH" sz="2000" kern="0" dirty="0">
                <a:solidFill>
                  <a:srgbClr val="000000"/>
                </a:solidFill>
              </a:rPr>
              <a:t>z</a:t>
            </a:r>
            <a:endParaRPr lang="en-GB" sz="2000" kern="0" dirty="0">
              <a:solidFill>
                <a:srgbClr val="000000"/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8596334" y="3992564"/>
            <a:ext cx="5778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395" fontAlgn="auto">
              <a:spcBef>
                <a:spcPct val="50000"/>
              </a:spcBef>
              <a:spcAft>
                <a:spcPts val="0"/>
              </a:spcAft>
            </a:pPr>
            <a:r>
              <a:rPr lang="fr-CH" sz="2000" kern="0" dirty="0">
                <a:solidFill>
                  <a:srgbClr val="000000"/>
                </a:solidFill>
              </a:rPr>
              <a:t>x</a:t>
            </a:r>
            <a:endParaRPr lang="en-GB" sz="2000" kern="0" dirty="0">
              <a:solidFill>
                <a:srgbClr val="000000"/>
              </a:solidFill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8678884" y="1897064"/>
            <a:ext cx="742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395" fontAlgn="auto">
              <a:spcBef>
                <a:spcPct val="50000"/>
              </a:spcBef>
              <a:spcAft>
                <a:spcPts val="0"/>
              </a:spcAft>
            </a:pPr>
            <a:r>
              <a:rPr lang="fr-CH" sz="2000" kern="0" dirty="0">
                <a:solidFill>
                  <a:srgbClr val="000000"/>
                </a:solidFill>
              </a:rPr>
              <a:t>s</a:t>
            </a:r>
            <a:endParaRPr lang="en-GB" sz="2000" kern="0" dirty="0">
              <a:solidFill>
                <a:srgbClr val="000000"/>
              </a:solidFill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V="1">
            <a:off x="8245498" y="2708900"/>
            <a:ext cx="123825" cy="25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8183584" y="2811464"/>
            <a:ext cx="742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395" fontAlgn="auto">
              <a:spcBef>
                <a:spcPct val="50000"/>
              </a:spcBef>
              <a:spcAft>
                <a:spcPts val="0"/>
              </a:spcAft>
            </a:pPr>
            <a:r>
              <a:rPr lang="fr-CH" sz="2000" b="1" kern="0" dirty="0">
                <a:solidFill>
                  <a:srgbClr val="FF0000"/>
                </a:solidFill>
              </a:rPr>
              <a:t>v</a:t>
            </a:r>
            <a:endParaRPr lang="en-GB" sz="2000" b="1" kern="0" dirty="0">
              <a:solidFill>
                <a:srgbClr val="FF0000"/>
              </a:solidFill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 flipV="1">
            <a:off x="7537472" y="2363788"/>
            <a:ext cx="0" cy="68580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7546998" y="3044825"/>
            <a:ext cx="474662" cy="25400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862784" y="2262188"/>
            <a:ext cx="5778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395" fontAlgn="auto">
              <a:spcBef>
                <a:spcPct val="50000"/>
              </a:spcBef>
              <a:spcAft>
                <a:spcPts val="0"/>
              </a:spcAft>
            </a:pPr>
            <a:r>
              <a:rPr lang="fr-CH" sz="2000" b="1" kern="0" dirty="0">
                <a:solidFill>
                  <a:srgbClr val="009900"/>
                </a:solidFill>
              </a:rPr>
              <a:t>B</a:t>
            </a:r>
            <a:endParaRPr lang="en-GB" sz="2000" b="1" kern="0" dirty="0">
              <a:solidFill>
                <a:srgbClr val="009900"/>
              </a:solidFill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7440634" y="3268664"/>
            <a:ext cx="5778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395" fontAlgn="auto">
              <a:spcBef>
                <a:spcPct val="50000"/>
              </a:spcBef>
              <a:spcAft>
                <a:spcPts val="0"/>
              </a:spcAft>
            </a:pPr>
            <a:r>
              <a:rPr lang="fr-CH" sz="2000" b="1" kern="0" dirty="0">
                <a:solidFill>
                  <a:srgbClr val="3333CC"/>
                </a:solidFill>
              </a:rPr>
              <a:t>F</a:t>
            </a:r>
            <a:endParaRPr lang="en-GB" sz="2000" b="1" kern="0" dirty="0">
              <a:solidFill>
                <a:srgbClr val="3333CC"/>
              </a:solidFill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2684907" y="3148014"/>
            <a:ext cx="5778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395" fontAlgn="auto">
              <a:spcBef>
                <a:spcPct val="50000"/>
              </a:spcBef>
              <a:spcAft>
                <a:spcPts val="0"/>
              </a:spcAft>
            </a:pPr>
            <a:r>
              <a:rPr lang="fr-CH" sz="2000" b="1" kern="0" dirty="0">
                <a:solidFill>
                  <a:srgbClr val="009900"/>
                </a:solidFill>
              </a:rPr>
              <a:t>B</a:t>
            </a:r>
            <a:endParaRPr lang="en-GB" sz="2000" b="1" kern="0" dirty="0">
              <a:solidFill>
                <a:srgbClr val="009900"/>
              </a:solidFill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3262757" y="3148013"/>
            <a:ext cx="488950" cy="457200"/>
          </a:xfrm>
          <a:prstGeom prst="ellipse">
            <a:avLst/>
          </a:prstGeom>
          <a:solidFill>
            <a:srgbClr val="CCFFC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3329434" y="3233738"/>
            <a:ext cx="346075" cy="311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 flipH="1">
            <a:off x="3329434" y="3233738"/>
            <a:ext cx="346075" cy="311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5872035" y="4903788"/>
            <a:ext cx="3349924" cy="14773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r>
              <a:rPr lang="en-GB" sz="1800" kern="0" dirty="0">
                <a:solidFill>
                  <a:srgbClr val="000000"/>
                </a:solidFill>
              </a:rPr>
              <a:t>Horizontal plane: Two particles with the same energy at the same position, but slightly different initial angles meet after each half-turn.</a:t>
            </a:r>
            <a:r>
              <a:rPr lang="de-DE" sz="1800" kern="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 flipV="1">
            <a:off x="1667322" y="5254625"/>
            <a:ext cx="441325" cy="908626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555532" y="6163251"/>
            <a:ext cx="1391728" cy="338554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395" fontAlgn="auto">
              <a:spcBef>
                <a:spcPts val="0"/>
              </a:spcBef>
              <a:spcAft>
                <a:spcPts val="0"/>
              </a:spcAft>
            </a:pPr>
            <a:r>
              <a:rPr lang="fr-CH" sz="1600" kern="0" dirty="0">
                <a:solidFill>
                  <a:srgbClr val="000000"/>
                </a:solidFill>
              </a:rPr>
              <a:t>Nominal </a:t>
            </a:r>
            <a:r>
              <a:rPr lang="fr-CH" sz="1600" kern="0" dirty="0" err="1">
                <a:solidFill>
                  <a:srgbClr val="000000"/>
                </a:solidFill>
              </a:rPr>
              <a:t>path</a:t>
            </a:r>
            <a:endParaRPr lang="en-GB" sz="1600" kern="0" dirty="0">
              <a:solidFill>
                <a:srgbClr val="000000"/>
              </a:solidFill>
            </a:endParaRP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462024" y="5302251"/>
            <a:ext cx="867545" cy="584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395" fontAlgn="auto">
              <a:spcBef>
                <a:spcPts val="0"/>
              </a:spcBef>
              <a:spcAft>
                <a:spcPts val="0"/>
              </a:spcAft>
            </a:pPr>
            <a:r>
              <a:rPr lang="de-DE" sz="1600" kern="0" dirty="0" err="1">
                <a:solidFill>
                  <a:srgbClr val="000000"/>
                </a:solidFill>
              </a:rPr>
              <a:t>Particle</a:t>
            </a:r>
            <a:endParaRPr lang="de-DE" sz="1600" kern="0" dirty="0">
              <a:solidFill>
                <a:srgbClr val="000000"/>
              </a:solidFill>
            </a:endParaRPr>
          </a:p>
          <a:p>
            <a:pPr algn="ctr" defTabSz="914395" fontAlgn="auto">
              <a:spcBef>
                <a:spcPts val="0"/>
              </a:spcBef>
              <a:spcAft>
                <a:spcPts val="0"/>
              </a:spcAft>
            </a:pPr>
            <a:r>
              <a:rPr lang="de-DE" sz="1600" kern="0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2497199" y="4171952"/>
            <a:ext cx="867545" cy="584775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395" fontAlgn="auto">
              <a:spcBef>
                <a:spcPts val="0"/>
              </a:spcBef>
              <a:spcAft>
                <a:spcPts val="0"/>
              </a:spcAft>
            </a:pPr>
            <a:r>
              <a:rPr lang="fr-CH" sz="1600" kern="0" dirty="0" err="1">
                <a:solidFill>
                  <a:srgbClr val="000000"/>
                </a:solidFill>
              </a:rPr>
              <a:t>Particle</a:t>
            </a:r>
            <a:endParaRPr lang="fr-CH" sz="1600" kern="0" dirty="0">
              <a:solidFill>
                <a:srgbClr val="000000"/>
              </a:solidFill>
            </a:endParaRPr>
          </a:p>
          <a:p>
            <a:pPr algn="ctr" defTabSz="914395" fontAlgn="auto">
              <a:spcBef>
                <a:spcPts val="0"/>
              </a:spcBef>
              <a:spcAft>
                <a:spcPts val="0"/>
              </a:spcAft>
            </a:pPr>
            <a:r>
              <a:rPr lang="fr-CH" sz="1600" kern="0" dirty="0">
                <a:solidFill>
                  <a:srgbClr val="000000"/>
                </a:solidFill>
              </a:rPr>
              <a:t>B</a:t>
            </a:r>
            <a:endParaRPr lang="en-GB" sz="1600" kern="0" dirty="0">
              <a:solidFill>
                <a:srgbClr val="000000"/>
              </a:solidFill>
            </a:endParaRPr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 flipH="1">
            <a:off x="1584771" y="4389439"/>
            <a:ext cx="742950" cy="147637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 flipV="1">
            <a:off x="756097" y="4686300"/>
            <a:ext cx="441325" cy="6159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34596" y="1554164"/>
            <a:ext cx="2887239" cy="2989263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7541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Beam losses summary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67668"/>
            <a:ext cx="8686800" cy="5413742"/>
          </a:xfrm>
        </p:spPr>
        <p:txBody>
          <a:bodyPr/>
          <a:lstStyle/>
          <a:p>
            <a:pPr marL="457198" indent="-457198">
              <a:buFont typeface="+mj-lt"/>
              <a:buAutoNum type="arabicPeriod"/>
            </a:pPr>
            <a:r>
              <a:rPr lang="en-GB" dirty="0" smtClean="0"/>
              <a:t>Transverse plane</a:t>
            </a:r>
          </a:p>
          <a:p>
            <a:pPr marL="1028695" lvl="1"/>
            <a:r>
              <a:rPr lang="en-GB" dirty="0" smtClean="0"/>
              <a:t>Dipole magnets</a:t>
            </a:r>
          </a:p>
          <a:p>
            <a:pPr marL="1028695" lvl="1"/>
            <a:r>
              <a:rPr lang="en-GB" dirty="0" smtClean="0"/>
              <a:t>Quadrupole magnets</a:t>
            </a:r>
          </a:p>
          <a:p>
            <a:pPr marL="1028695" lvl="1"/>
            <a:r>
              <a:rPr lang="en-GB" dirty="0" smtClean="0"/>
              <a:t>Other magnets</a:t>
            </a:r>
          </a:p>
          <a:p>
            <a:pPr marL="1028695" lvl="1"/>
            <a:r>
              <a:rPr lang="en-GB" dirty="0" smtClean="0"/>
              <a:t>Fast kicker magnets</a:t>
            </a:r>
            <a:endParaRPr lang="en-GB" dirty="0"/>
          </a:p>
          <a:p>
            <a:pPr marL="457198" indent="-457198">
              <a:buFont typeface="+mj-lt"/>
              <a:buAutoNum type="arabicPeriod"/>
            </a:pPr>
            <a:r>
              <a:rPr lang="en-GB" dirty="0" smtClean="0"/>
              <a:t>Beam instabilities</a:t>
            </a:r>
          </a:p>
          <a:p>
            <a:pPr marL="1028695" lvl="1">
              <a:buFont typeface="+mj-lt"/>
              <a:buAutoNum type="arabicPeriod"/>
            </a:pPr>
            <a:r>
              <a:rPr lang="en-GB" dirty="0" smtClean="0"/>
              <a:t>Beam current</a:t>
            </a:r>
          </a:p>
          <a:p>
            <a:pPr marL="1028695" lvl="1">
              <a:buFont typeface="+mj-lt"/>
              <a:buAutoNum type="arabicPeriod"/>
            </a:pPr>
            <a:r>
              <a:rPr lang="en-GB" dirty="0" smtClean="0"/>
              <a:t>Impedance </a:t>
            </a:r>
            <a:endParaRPr lang="en-GB" dirty="0"/>
          </a:p>
          <a:p>
            <a:pPr marL="457198" indent="-457198">
              <a:buFont typeface="+mj-lt"/>
              <a:buAutoNum type="arabicPeriod"/>
            </a:pPr>
            <a:r>
              <a:rPr lang="en-GB" dirty="0" smtClean="0"/>
              <a:t>Equipment moves into vacuum chamber</a:t>
            </a:r>
          </a:p>
          <a:p>
            <a:pPr marL="1028695" lvl="1">
              <a:buFont typeface="+mj-lt"/>
              <a:buAutoNum type="arabicPeriod"/>
            </a:pPr>
            <a:r>
              <a:rPr lang="en-GB" dirty="0" smtClean="0"/>
              <a:t>Vacuum valves</a:t>
            </a:r>
          </a:p>
          <a:p>
            <a:pPr marL="1028695" lvl="1">
              <a:buFont typeface="+mj-lt"/>
              <a:buAutoNum type="arabicPeriod"/>
            </a:pPr>
            <a:r>
              <a:rPr lang="en-GB" dirty="0" smtClean="0"/>
              <a:t>Screens </a:t>
            </a:r>
          </a:p>
          <a:p>
            <a:pPr marL="1028695" lvl="1">
              <a:buFont typeface="+mj-lt"/>
              <a:buAutoNum type="arabicPeriod"/>
            </a:pPr>
            <a:r>
              <a:rPr lang="en-GB" dirty="0" smtClean="0"/>
              <a:t>Collimators</a:t>
            </a:r>
          </a:p>
          <a:p>
            <a:pPr marL="1028695" lvl="1">
              <a:buFont typeface="+mj-lt"/>
              <a:buAutoNum type="arabicPeriod"/>
            </a:pPr>
            <a:r>
              <a:rPr lang="en-GB" dirty="0" smtClean="0"/>
              <a:t>Effect on impedance</a:t>
            </a:r>
          </a:p>
          <a:p>
            <a:pPr marL="457198">
              <a:buFont typeface="+mj-lt"/>
              <a:buAutoNum type="arabicPeriod"/>
            </a:pPr>
            <a:r>
              <a:rPr lang="en-GB" dirty="0" smtClean="0"/>
              <a:t>Longitudinal plane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984122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455945" y="2334370"/>
            <a:ext cx="6009267" cy="839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Particle movement in homogeneous dipole field</a:t>
            </a:r>
            <a:endParaRPr lang="en-GB" dirty="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 rot="-1636261">
            <a:off x="6697686" y="2886077"/>
            <a:ext cx="2505075" cy="9937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7537472" y="1716088"/>
            <a:ext cx="0" cy="13335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7523185" y="3040063"/>
            <a:ext cx="1582738" cy="838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7546999" y="2257427"/>
            <a:ext cx="1438275" cy="7858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7605734" y="1554164"/>
            <a:ext cx="5778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395" fontAlgn="auto">
              <a:spcBef>
                <a:spcPct val="50000"/>
              </a:spcBef>
              <a:spcAft>
                <a:spcPts val="0"/>
              </a:spcAft>
            </a:pPr>
            <a:r>
              <a:rPr lang="fr-CH" sz="2000" kern="0" dirty="0">
                <a:solidFill>
                  <a:srgbClr val="000000"/>
                </a:solidFill>
              </a:rPr>
              <a:t>z</a:t>
            </a:r>
            <a:endParaRPr lang="en-GB" sz="2000" kern="0" dirty="0">
              <a:solidFill>
                <a:srgbClr val="000000"/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8596334" y="3992564"/>
            <a:ext cx="5778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395" fontAlgn="auto">
              <a:spcBef>
                <a:spcPct val="50000"/>
              </a:spcBef>
              <a:spcAft>
                <a:spcPts val="0"/>
              </a:spcAft>
            </a:pPr>
            <a:r>
              <a:rPr lang="fr-CH" sz="2000" kern="0" dirty="0">
                <a:solidFill>
                  <a:srgbClr val="000000"/>
                </a:solidFill>
              </a:rPr>
              <a:t>x</a:t>
            </a:r>
            <a:endParaRPr lang="en-GB" sz="2000" kern="0" dirty="0">
              <a:solidFill>
                <a:srgbClr val="000000"/>
              </a:solidFill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8678884" y="1897064"/>
            <a:ext cx="742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395" fontAlgn="auto">
              <a:spcBef>
                <a:spcPct val="50000"/>
              </a:spcBef>
              <a:spcAft>
                <a:spcPts val="0"/>
              </a:spcAft>
            </a:pPr>
            <a:r>
              <a:rPr lang="fr-CH" sz="2000" kern="0" dirty="0">
                <a:solidFill>
                  <a:srgbClr val="000000"/>
                </a:solidFill>
              </a:rPr>
              <a:t>s</a:t>
            </a:r>
            <a:endParaRPr lang="en-GB" sz="2000" kern="0" dirty="0">
              <a:solidFill>
                <a:srgbClr val="000000"/>
              </a:solidFill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V="1">
            <a:off x="8245498" y="2708900"/>
            <a:ext cx="123825" cy="25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8183584" y="2811464"/>
            <a:ext cx="742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395" fontAlgn="auto">
              <a:spcBef>
                <a:spcPct val="50000"/>
              </a:spcBef>
              <a:spcAft>
                <a:spcPts val="0"/>
              </a:spcAft>
            </a:pPr>
            <a:r>
              <a:rPr lang="fr-CH" sz="2000" b="1" kern="0" dirty="0">
                <a:solidFill>
                  <a:srgbClr val="FF0000"/>
                </a:solidFill>
              </a:rPr>
              <a:t>v</a:t>
            </a:r>
            <a:endParaRPr lang="en-GB" sz="2000" b="1" kern="0" dirty="0">
              <a:solidFill>
                <a:srgbClr val="FF0000"/>
              </a:solidFill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 flipV="1">
            <a:off x="7537472" y="2363788"/>
            <a:ext cx="0" cy="68580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7546998" y="3044825"/>
            <a:ext cx="474662" cy="25400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862784" y="2262188"/>
            <a:ext cx="5778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395" fontAlgn="auto">
              <a:spcBef>
                <a:spcPct val="50000"/>
              </a:spcBef>
              <a:spcAft>
                <a:spcPts val="0"/>
              </a:spcAft>
            </a:pPr>
            <a:r>
              <a:rPr lang="fr-CH" sz="2000" b="1" kern="0" dirty="0">
                <a:solidFill>
                  <a:srgbClr val="009900"/>
                </a:solidFill>
              </a:rPr>
              <a:t>B</a:t>
            </a:r>
            <a:endParaRPr lang="en-GB" sz="2000" b="1" kern="0" dirty="0">
              <a:solidFill>
                <a:srgbClr val="009900"/>
              </a:solidFill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7440634" y="3268664"/>
            <a:ext cx="5778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395" fontAlgn="auto">
              <a:spcBef>
                <a:spcPct val="50000"/>
              </a:spcBef>
              <a:spcAft>
                <a:spcPts val="0"/>
              </a:spcAft>
            </a:pPr>
            <a:r>
              <a:rPr lang="fr-CH" sz="2000" b="1" kern="0" dirty="0">
                <a:solidFill>
                  <a:srgbClr val="3333CC"/>
                </a:solidFill>
              </a:rPr>
              <a:t>F</a:t>
            </a:r>
            <a:endParaRPr lang="en-GB" sz="2000" b="1" kern="0" dirty="0">
              <a:solidFill>
                <a:srgbClr val="3333CC"/>
              </a:solidFill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1801115" y="1635949"/>
            <a:ext cx="5778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395" fontAlgn="auto">
              <a:spcBef>
                <a:spcPct val="50000"/>
              </a:spcBef>
              <a:spcAft>
                <a:spcPts val="0"/>
              </a:spcAft>
            </a:pPr>
            <a:r>
              <a:rPr lang="fr-CH" sz="2000" b="1" kern="0" dirty="0">
                <a:solidFill>
                  <a:srgbClr val="009900"/>
                </a:solidFill>
              </a:rPr>
              <a:t>B</a:t>
            </a:r>
            <a:endParaRPr lang="en-GB" sz="2000" b="1" kern="0" dirty="0">
              <a:solidFill>
                <a:srgbClr val="009900"/>
              </a:solidFill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1109944" y="4384257"/>
            <a:ext cx="4414328" cy="9233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r>
              <a:rPr lang="en-GB" sz="1800" kern="0" dirty="0">
                <a:solidFill>
                  <a:srgbClr val="000000"/>
                </a:solidFill>
              </a:rPr>
              <a:t>Vertical plane: Two particles with slightly different initial angles: the separation increases along the path</a:t>
            </a:r>
            <a:endParaRPr lang="de-DE" sz="1800" kern="0" dirty="0">
              <a:solidFill>
                <a:srgbClr val="000000"/>
              </a:solidFill>
            </a:endParaRPr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 flipV="1">
            <a:off x="722645" y="2675043"/>
            <a:ext cx="4842901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5071006" y="2833871"/>
            <a:ext cx="1391728" cy="338554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395" fontAlgn="auto">
              <a:spcBef>
                <a:spcPts val="0"/>
              </a:spcBef>
              <a:spcAft>
                <a:spcPts val="0"/>
              </a:spcAft>
            </a:pPr>
            <a:r>
              <a:rPr lang="fr-CH" sz="1600" kern="0" dirty="0">
                <a:solidFill>
                  <a:srgbClr val="000000"/>
                </a:solidFill>
              </a:rPr>
              <a:t>Nominal </a:t>
            </a:r>
            <a:r>
              <a:rPr lang="fr-CH" sz="1600" kern="0" dirty="0" err="1">
                <a:solidFill>
                  <a:srgbClr val="000000"/>
                </a:solidFill>
              </a:rPr>
              <a:t>path</a:t>
            </a:r>
            <a:endParaRPr lang="en-GB" sz="1600" kern="0" dirty="0">
              <a:solidFill>
                <a:srgbClr val="000000"/>
              </a:solidFill>
            </a:endParaRP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3504913" y="1440851"/>
            <a:ext cx="1173249" cy="31892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 algn="ctr" defTabSz="914395" fontAlgn="auto">
              <a:spcBef>
                <a:spcPts val="0"/>
              </a:spcBef>
              <a:spcAft>
                <a:spcPts val="0"/>
              </a:spcAft>
            </a:pPr>
            <a:r>
              <a:rPr lang="de-DE" sz="1600" kern="0" dirty="0" err="1">
                <a:solidFill>
                  <a:srgbClr val="000000"/>
                </a:solidFill>
              </a:rPr>
              <a:t>Particle</a:t>
            </a:r>
            <a:r>
              <a:rPr lang="de-DE" sz="1600" kern="0" dirty="0">
                <a:solidFill>
                  <a:srgbClr val="000000"/>
                </a:solidFill>
              </a:rPr>
              <a:t> A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3452440" y="3791272"/>
            <a:ext cx="1061509" cy="338554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395" fontAlgn="auto">
              <a:spcBef>
                <a:spcPts val="0"/>
              </a:spcBef>
              <a:spcAft>
                <a:spcPts val="0"/>
              </a:spcAft>
            </a:pPr>
            <a:r>
              <a:rPr lang="fr-CH" sz="1600" kern="0" dirty="0" err="1">
                <a:solidFill>
                  <a:srgbClr val="000000"/>
                </a:solidFill>
              </a:rPr>
              <a:t>Particle</a:t>
            </a:r>
            <a:r>
              <a:rPr lang="fr-CH" sz="1600" kern="0" dirty="0">
                <a:solidFill>
                  <a:srgbClr val="000000"/>
                </a:solidFill>
              </a:rPr>
              <a:t> B</a:t>
            </a:r>
            <a:endParaRPr lang="en-GB" sz="1600" kern="0" dirty="0">
              <a:solidFill>
                <a:srgbClr val="000000"/>
              </a:solidFill>
            </a:endParaRPr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 flipH="1" flipV="1">
            <a:off x="3138013" y="3206154"/>
            <a:ext cx="233464" cy="568642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 flipH="1">
            <a:off x="3012186" y="1742286"/>
            <a:ext cx="436561" cy="5033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34596" y="1554164"/>
            <a:ext cx="2887239" cy="2989263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7" name="Up Arrow 36"/>
          <p:cNvSpPr/>
          <p:nvPr/>
        </p:nvSpPr>
        <p:spPr>
          <a:xfrm>
            <a:off x="2447467" y="1554164"/>
            <a:ext cx="129204" cy="5413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40" name="Straight Connector 39"/>
          <p:cNvCxnSpPr/>
          <p:nvPr/>
        </p:nvCxnSpPr>
        <p:spPr>
          <a:xfrm>
            <a:off x="478726" y="2334370"/>
            <a:ext cx="5986484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69201" y="3169535"/>
            <a:ext cx="5986484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25"/>
          <p:cNvSpPr txBox="1">
            <a:spLocks noChangeArrowheads="1"/>
          </p:cNvSpPr>
          <p:nvPr/>
        </p:nvSpPr>
        <p:spPr bwMode="auto">
          <a:xfrm>
            <a:off x="1109944" y="5805330"/>
            <a:ext cx="8311890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395" fontAlgn="auto">
              <a:spcBef>
                <a:spcPts val="0"/>
              </a:spcBef>
              <a:spcAft>
                <a:spcPts val="0"/>
              </a:spcAft>
            </a:pPr>
            <a:r>
              <a:rPr lang="en-GB" kern="0" dirty="0">
                <a:solidFill>
                  <a:srgbClr val="000000"/>
                </a:solidFill>
              </a:rPr>
              <a:t>Mechanism to keep particle </a:t>
            </a:r>
            <a:r>
              <a:rPr lang="en-GB" kern="0" dirty="0" smtClean="0">
                <a:solidFill>
                  <a:srgbClr val="000000"/>
                </a:solidFill>
              </a:rPr>
              <a:t>together in </a:t>
            </a:r>
            <a:r>
              <a:rPr lang="en-GB" kern="0" dirty="0">
                <a:solidFill>
                  <a:srgbClr val="000000"/>
                </a:solidFill>
              </a:rPr>
              <a:t>aperture is required</a:t>
            </a:r>
            <a:endParaRPr lang="de-DE" kern="0" dirty="0">
              <a:solidFill>
                <a:srgbClr val="000000"/>
              </a:solidFill>
            </a:endParaRPr>
          </a:p>
        </p:txBody>
      </p:sp>
      <p:sp>
        <p:nvSpPr>
          <p:cNvPr id="43" name="Line 5"/>
          <p:cNvSpPr>
            <a:spLocks noChangeShapeType="1"/>
          </p:cNvSpPr>
          <p:nvPr/>
        </p:nvSpPr>
        <p:spPr bwMode="auto">
          <a:xfrm rot="499771" flipV="1">
            <a:off x="751640" y="2262930"/>
            <a:ext cx="3227445" cy="63532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44" name="Line 6"/>
          <p:cNvSpPr>
            <a:spLocks noChangeShapeType="1"/>
          </p:cNvSpPr>
          <p:nvPr/>
        </p:nvSpPr>
        <p:spPr bwMode="auto">
          <a:xfrm rot="426101" flipV="1">
            <a:off x="708162" y="2739214"/>
            <a:ext cx="3302401" cy="124713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4336270" y="1954943"/>
            <a:ext cx="2059792" cy="3189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 algn="ctr" defTabSz="914395" fontAlgn="auto">
              <a:spcBef>
                <a:spcPts val="0"/>
              </a:spcBef>
              <a:spcAft>
                <a:spcPts val="0"/>
              </a:spcAft>
            </a:pPr>
            <a:r>
              <a:rPr lang="de-DE" sz="1600" kern="0" dirty="0" err="1" smtClean="0">
                <a:solidFill>
                  <a:srgbClr val="000000"/>
                </a:solidFill>
              </a:rPr>
              <a:t>Vacuum</a:t>
            </a:r>
            <a:r>
              <a:rPr lang="de-DE" sz="1600" kern="0" dirty="0" smtClean="0">
                <a:solidFill>
                  <a:srgbClr val="000000"/>
                </a:solidFill>
              </a:rPr>
              <a:t> </a:t>
            </a:r>
            <a:r>
              <a:rPr lang="de-DE" sz="1600" kern="0" dirty="0" err="1" smtClean="0">
                <a:solidFill>
                  <a:srgbClr val="000000"/>
                </a:solidFill>
              </a:rPr>
              <a:t>chamber</a:t>
            </a:r>
            <a:endParaRPr lang="de-DE" sz="16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42560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455945" y="2334370"/>
            <a:ext cx="6009267" cy="839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Particle movement in homogeneous dipole field</a:t>
            </a:r>
            <a:endParaRPr lang="en-GB" dirty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rot="499771" flipV="1">
            <a:off x="751640" y="2262930"/>
            <a:ext cx="3227445" cy="63532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rot="426101" flipV="1">
            <a:off x="708162" y="2739214"/>
            <a:ext cx="3302401" cy="124713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 rot="-1636261">
            <a:off x="6697686" y="2886077"/>
            <a:ext cx="2505075" cy="9937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7537472" y="1716088"/>
            <a:ext cx="0" cy="13335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7523185" y="3040063"/>
            <a:ext cx="1582738" cy="838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7546999" y="2257427"/>
            <a:ext cx="1438275" cy="7858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7605734" y="1554164"/>
            <a:ext cx="5778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395" fontAlgn="auto">
              <a:spcBef>
                <a:spcPct val="50000"/>
              </a:spcBef>
              <a:spcAft>
                <a:spcPts val="0"/>
              </a:spcAft>
            </a:pPr>
            <a:r>
              <a:rPr lang="fr-CH" sz="2000" kern="0" dirty="0">
                <a:solidFill>
                  <a:srgbClr val="000000"/>
                </a:solidFill>
              </a:rPr>
              <a:t>z</a:t>
            </a:r>
            <a:endParaRPr lang="en-GB" sz="2000" kern="0" dirty="0">
              <a:solidFill>
                <a:srgbClr val="000000"/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8596334" y="3992564"/>
            <a:ext cx="5778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395" fontAlgn="auto">
              <a:spcBef>
                <a:spcPct val="50000"/>
              </a:spcBef>
              <a:spcAft>
                <a:spcPts val="0"/>
              </a:spcAft>
            </a:pPr>
            <a:r>
              <a:rPr lang="fr-CH" sz="2000" kern="0" dirty="0">
                <a:solidFill>
                  <a:srgbClr val="000000"/>
                </a:solidFill>
              </a:rPr>
              <a:t>x</a:t>
            </a:r>
            <a:endParaRPr lang="en-GB" sz="2000" kern="0" dirty="0">
              <a:solidFill>
                <a:srgbClr val="000000"/>
              </a:solidFill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8678884" y="1897064"/>
            <a:ext cx="742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395" fontAlgn="auto">
              <a:spcBef>
                <a:spcPct val="50000"/>
              </a:spcBef>
              <a:spcAft>
                <a:spcPts val="0"/>
              </a:spcAft>
            </a:pPr>
            <a:r>
              <a:rPr lang="fr-CH" sz="2000" kern="0" dirty="0">
                <a:solidFill>
                  <a:srgbClr val="000000"/>
                </a:solidFill>
              </a:rPr>
              <a:t>s</a:t>
            </a:r>
            <a:endParaRPr lang="en-GB" sz="2000" kern="0" dirty="0">
              <a:solidFill>
                <a:srgbClr val="000000"/>
              </a:solidFill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V="1">
            <a:off x="8245498" y="2708900"/>
            <a:ext cx="123825" cy="25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8183584" y="2811464"/>
            <a:ext cx="742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395" fontAlgn="auto">
              <a:spcBef>
                <a:spcPct val="50000"/>
              </a:spcBef>
              <a:spcAft>
                <a:spcPts val="0"/>
              </a:spcAft>
            </a:pPr>
            <a:r>
              <a:rPr lang="fr-CH" sz="2000" b="1" kern="0" dirty="0">
                <a:solidFill>
                  <a:srgbClr val="FF0000"/>
                </a:solidFill>
              </a:rPr>
              <a:t>v</a:t>
            </a:r>
            <a:endParaRPr lang="en-GB" sz="2000" b="1" kern="0" dirty="0">
              <a:solidFill>
                <a:srgbClr val="FF0000"/>
              </a:solidFill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 flipV="1">
            <a:off x="7537472" y="2363788"/>
            <a:ext cx="0" cy="68580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7546998" y="3044825"/>
            <a:ext cx="474662" cy="25400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862784" y="2262188"/>
            <a:ext cx="5778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395" fontAlgn="auto">
              <a:spcBef>
                <a:spcPct val="50000"/>
              </a:spcBef>
              <a:spcAft>
                <a:spcPts val="0"/>
              </a:spcAft>
            </a:pPr>
            <a:r>
              <a:rPr lang="fr-CH" sz="2000" b="1" kern="0" dirty="0">
                <a:solidFill>
                  <a:srgbClr val="009900"/>
                </a:solidFill>
              </a:rPr>
              <a:t>B</a:t>
            </a:r>
            <a:endParaRPr lang="en-GB" sz="2000" b="1" kern="0" dirty="0">
              <a:solidFill>
                <a:srgbClr val="009900"/>
              </a:solidFill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7440634" y="3268664"/>
            <a:ext cx="5778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395" fontAlgn="auto">
              <a:spcBef>
                <a:spcPct val="50000"/>
              </a:spcBef>
              <a:spcAft>
                <a:spcPts val="0"/>
              </a:spcAft>
            </a:pPr>
            <a:r>
              <a:rPr lang="fr-CH" sz="2000" b="1" kern="0" dirty="0">
                <a:solidFill>
                  <a:srgbClr val="3333CC"/>
                </a:solidFill>
              </a:rPr>
              <a:t>F</a:t>
            </a:r>
            <a:endParaRPr lang="en-GB" sz="2000" b="1" kern="0" dirty="0">
              <a:solidFill>
                <a:srgbClr val="3333CC"/>
              </a:solidFill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1801115" y="1635949"/>
            <a:ext cx="5778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395" fontAlgn="auto">
              <a:spcBef>
                <a:spcPct val="50000"/>
              </a:spcBef>
              <a:spcAft>
                <a:spcPts val="0"/>
              </a:spcAft>
            </a:pPr>
            <a:r>
              <a:rPr lang="fr-CH" sz="2000" b="1" kern="0" dirty="0">
                <a:solidFill>
                  <a:srgbClr val="009900"/>
                </a:solidFill>
              </a:rPr>
              <a:t>B</a:t>
            </a:r>
            <a:endParaRPr lang="en-GB" sz="2000" b="1" kern="0" dirty="0">
              <a:solidFill>
                <a:srgbClr val="009900"/>
              </a:solidFill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1109944" y="4384257"/>
            <a:ext cx="4414328" cy="9233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r>
              <a:rPr lang="en-GB" sz="1800" kern="0" dirty="0">
                <a:solidFill>
                  <a:srgbClr val="000000"/>
                </a:solidFill>
              </a:rPr>
              <a:t>Vertical plane: Two particles with slightly different initial angles: the separation increases along the path</a:t>
            </a:r>
            <a:endParaRPr lang="de-DE" sz="1800" kern="0" dirty="0">
              <a:solidFill>
                <a:srgbClr val="000000"/>
              </a:solidFill>
            </a:endParaRPr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 flipV="1">
            <a:off x="722645" y="2675043"/>
            <a:ext cx="4842901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5071006" y="2837075"/>
            <a:ext cx="1391728" cy="338554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395" fontAlgn="auto">
              <a:spcBef>
                <a:spcPts val="0"/>
              </a:spcBef>
              <a:spcAft>
                <a:spcPts val="0"/>
              </a:spcAft>
            </a:pPr>
            <a:r>
              <a:rPr lang="fr-CH" sz="1600" kern="0" dirty="0">
                <a:solidFill>
                  <a:srgbClr val="000000"/>
                </a:solidFill>
              </a:rPr>
              <a:t>Nominal </a:t>
            </a:r>
            <a:r>
              <a:rPr lang="fr-CH" sz="1600" kern="0" dirty="0" err="1">
                <a:solidFill>
                  <a:srgbClr val="000000"/>
                </a:solidFill>
              </a:rPr>
              <a:t>path</a:t>
            </a:r>
            <a:endParaRPr lang="en-GB" sz="1600" kern="0" dirty="0">
              <a:solidFill>
                <a:srgbClr val="000000"/>
              </a:solidFill>
            </a:endParaRP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3504913" y="1440851"/>
            <a:ext cx="1173249" cy="31892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 algn="ctr" defTabSz="914395" fontAlgn="auto">
              <a:spcBef>
                <a:spcPts val="0"/>
              </a:spcBef>
              <a:spcAft>
                <a:spcPts val="0"/>
              </a:spcAft>
            </a:pPr>
            <a:r>
              <a:rPr lang="de-DE" sz="1600" kern="0" dirty="0" err="1">
                <a:solidFill>
                  <a:srgbClr val="000000"/>
                </a:solidFill>
              </a:rPr>
              <a:t>Particle</a:t>
            </a:r>
            <a:r>
              <a:rPr lang="de-DE" sz="1600" kern="0" dirty="0">
                <a:solidFill>
                  <a:srgbClr val="000000"/>
                </a:solidFill>
              </a:rPr>
              <a:t> A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3452440" y="3791272"/>
            <a:ext cx="1061509" cy="338554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395" fontAlgn="auto">
              <a:spcBef>
                <a:spcPts val="0"/>
              </a:spcBef>
              <a:spcAft>
                <a:spcPts val="0"/>
              </a:spcAft>
            </a:pPr>
            <a:r>
              <a:rPr lang="fr-CH" sz="1600" kern="0" dirty="0" err="1">
                <a:solidFill>
                  <a:srgbClr val="000000"/>
                </a:solidFill>
              </a:rPr>
              <a:t>Particle</a:t>
            </a:r>
            <a:r>
              <a:rPr lang="fr-CH" sz="1600" kern="0" dirty="0">
                <a:solidFill>
                  <a:srgbClr val="000000"/>
                </a:solidFill>
              </a:rPr>
              <a:t> B</a:t>
            </a:r>
            <a:endParaRPr lang="en-GB" sz="1600" kern="0" dirty="0">
              <a:solidFill>
                <a:srgbClr val="000000"/>
              </a:solidFill>
            </a:endParaRPr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 flipH="1" flipV="1">
            <a:off x="3138013" y="3206154"/>
            <a:ext cx="233464" cy="568642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 flipH="1">
            <a:off x="3012186" y="1742286"/>
            <a:ext cx="436561" cy="5033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34596" y="1554164"/>
            <a:ext cx="2887239" cy="2989263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7" name="Up Arrow 36"/>
          <p:cNvSpPr/>
          <p:nvPr/>
        </p:nvSpPr>
        <p:spPr>
          <a:xfrm>
            <a:off x="2447467" y="1554164"/>
            <a:ext cx="129204" cy="5413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40" name="Straight Connector 39"/>
          <p:cNvCxnSpPr/>
          <p:nvPr/>
        </p:nvCxnSpPr>
        <p:spPr>
          <a:xfrm>
            <a:off x="478726" y="2334370"/>
            <a:ext cx="5986484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69201" y="3169535"/>
            <a:ext cx="5986484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25"/>
          <p:cNvSpPr txBox="1">
            <a:spLocks noChangeArrowheads="1"/>
          </p:cNvSpPr>
          <p:nvPr/>
        </p:nvSpPr>
        <p:spPr bwMode="auto">
          <a:xfrm>
            <a:off x="989294" y="5813932"/>
            <a:ext cx="7995978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395" fontAlgn="auto">
              <a:spcBef>
                <a:spcPts val="0"/>
              </a:spcBef>
              <a:spcAft>
                <a:spcPts val="0"/>
              </a:spcAft>
            </a:pPr>
            <a:r>
              <a:rPr lang="en-GB" kern="0" dirty="0">
                <a:solidFill>
                  <a:srgbClr val="000000"/>
                </a:solidFill>
              </a:rPr>
              <a:t>Focusing by an electromagnetic lens: quadrupole magnet</a:t>
            </a:r>
            <a:endParaRPr lang="de-DE" kern="0" dirty="0">
              <a:solidFill>
                <a:srgbClr val="000000"/>
              </a:solidFill>
            </a:endParaRPr>
          </a:p>
        </p:txBody>
      </p:sp>
      <p:sp>
        <p:nvSpPr>
          <p:cNvPr id="34" name="Oval 8"/>
          <p:cNvSpPr>
            <a:spLocks noChangeArrowheads="1"/>
          </p:cNvSpPr>
          <p:nvPr/>
        </p:nvSpPr>
        <p:spPr bwMode="auto">
          <a:xfrm>
            <a:off x="3890144" y="2320433"/>
            <a:ext cx="213950" cy="889495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de-DE" dirty="0">
              <a:solidFill>
                <a:srgbClr val="3333CC"/>
              </a:solidFill>
            </a:endParaRPr>
          </a:p>
        </p:txBody>
      </p:sp>
      <p:sp>
        <p:nvSpPr>
          <p:cNvPr id="35" name="Line 5"/>
          <p:cNvSpPr>
            <a:spLocks noChangeShapeType="1"/>
          </p:cNvSpPr>
          <p:nvPr/>
        </p:nvSpPr>
        <p:spPr bwMode="auto">
          <a:xfrm rot="499771" flipV="1">
            <a:off x="4009697" y="2482678"/>
            <a:ext cx="1819599" cy="15480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36" name="Line 6"/>
          <p:cNvSpPr>
            <a:spLocks noChangeShapeType="1"/>
          </p:cNvSpPr>
          <p:nvPr/>
        </p:nvSpPr>
        <p:spPr bwMode="auto">
          <a:xfrm rot="426101" flipV="1">
            <a:off x="4023926" y="2728394"/>
            <a:ext cx="1738053" cy="324121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95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3333CC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94173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Components </a:t>
            </a:r>
            <a:r>
              <a:rPr lang="de-DE" dirty="0" err="1"/>
              <a:t>of</a:t>
            </a:r>
            <a:r>
              <a:rPr lang="de-DE" dirty="0"/>
              <a:t> a Synchrotron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8225" y="1250630"/>
            <a:ext cx="3623300" cy="4428192"/>
          </a:xfrm>
          <a:ln>
            <a:solidFill>
              <a:srgbClr val="000000"/>
            </a:solidFill>
          </a:ln>
        </p:spPr>
        <p:txBody>
          <a:bodyPr/>
          <a:lstStyle/>
          <a:p>
            <a:pPr marL="0" indent="0" eaLnBrk="1" hangingPunct="1">
              <a:lnSpc>
                <a:spcPct val="110000"/>
              </a:lnSpc>
              <a:buClrTx/>
              <a:buSzTx/>
              <a:buNone/>
            </a:pPr>
            <a:r>
              <a:rPr lang="en-US" sz="1846" kern="1200" dirty="0">
                <a:solidFill>
                  <a:srgbClr val="000000"/>
                </a:solidFill>
                <a:latin typeface="Arial" pitchFamily="34" charset="0"/>
              </a:rPr>
              <a:t>Components of a synchrotron: </a:t>
            </a:r>
          </a:p>
          <a:p>
            <a:pPr marL="316529" indent="-316529" eaLnBrk="1" hangingPunct="1">
              <a:lnSpc>
                <a:spcPct val="110000"/>
              </a:lnSpc>
              <a:buClrTx/>
              <a:buSzTx/>
              <a:buFont typeface="Arial" pitchFamily="34" charset="0"/>
              <a:buChar char="•"/>
            </a:pPr>
            <a:r>
              <a:rPr lang="en-US" sz="1846" kern="1200" dirty="0">
                <a:solidFill>
                  <a:srgbClr val="000000"/>
                </a:solidFill>
                <a:latin typeface="Arial" pitchFamily="34" charset="0"/>
              </a:rPr>
              <a:t>deflection magnets </a:t>
            </a:r>
          </a:p>
          <a:p>
            <a:pPr marL="316529" indent="-316529" eaLnBrk="1" hangingPunct="1">
              <a:lnSpc>
                <a:spcPct val="110000"/>
              </a:lnSpc>
              <a:buClrTx/>
              <a:buSzTx/>
              <a:buFont typeface="Arial" pitchFamily="34" charset="0"/>
              <a:buChar char="•"/>
            </a:pPr>
            <a:r>
              <a:rPr lang="en-US" sz="1846" kern="1200" dirty="0">
                <a:solidFill>
                  <a:srgbClr val="000000"/>
                </a:solidFill>
                <a:latin typeface="Arial" pitchFamily="34" charset="0"/>
              </a:rPr>
              <a:t>magnets to the focus beams</a:t>
            </a:r>
          </a:p>
          <a:p>
            <a:pPr marL="316529" indent="-316529" eaLnBrk="1" hangingPunct="1">
              <a:lnSpc>
                <a:spcPct val="110000"/>
              </a:lnSpc>
              <a:buClrTx/>
              <a:buSzTx/>
              <a:buFont typeface="Arial" pitchFamily="34" charset="0"/>
              <a:buChar char="•"/>
            </a:pPr>
            <a:r>
              <a:rPr lang="en-US" sz="1846" kern="1200" dirty="0">
                <a:solidFill>
                  <a:srgbClr val="000000"/>
                </a:solidFill>
                <a:latin typeface="Arial" pitchFamily="34" charset="0"/>
              </a:rPr>
              <a:t>other magnets for beam stability</a:t>
            </a:r>
          </a:p>
          <a:p>
            <a:pPr marL="316529" indent="-316529" eaLnBrk="1" hangingPunct="1">
              <a:lnSpc>
                <a:spcPct val="110000"/>
              </a:lnSpc>
              <a:buClrTx/>
              <a:buSzTx/>
              <a:buFont typeface="Arial" pitchFamily="34" charset="0"/>
              <a:buChar char="•"/>
            </a:pPr>
            <a:r>
              <a:rPr lang="en-US" sz="1846" kern="1200" dirty="0">
                <a:solidFill>
                  <a:srgbClr val="000000"/>
                </a:solidFill>
                <a:latin typeface="Arial" pitchFamily="34" charset="0"/>
              </a:rPr>
              <a:t>injection magnets (pulsed)</a:t>
            </a:r>
          </a:p>
          <a:p>
            <a:pPr marL="316529" indent="-316529" eaLnBrk="1" hangingPunct="1">
              <a:lnSpc>
                <a:spcPct val="110000"/>
              </a:lnSpc>
              <a:buClrTx/>
              <a:buSzTx/>
              <a:buFont typeface="Arial" pitchFamily="34" charset="0"/>
              <a:buChar char="•"/>
            </a:pPr>
            <a:r>
              <a:rPr lang="en-US" sz="1846" kern="1200" dirty="0">
                <a:solidFill>
                  <a:srgbClr val="000000"/>
                </a:solidFill>
                <a:latin typeface="Arial" pitchFamily="34" charset="0"/>
              </a:rPr>
              <a:t>extraction magnets (pulsed)</a:t>
            </a:r>
          </a:p>
          <a:p>
            <a:pPr marL="316529" indent="-316529" eaLnBrk="1" hangingPunct="1">
              <a:lnSpc>
                <a:spcPct val="110000"/>
              </a:lnSpc>
              <a:buClrTx/>
              <a:buSzTx/>
              <a:buFont typeface="Arial" pitchFamily="34" charset="0"/>
              <a:buChar char="•"/>
            </a:pPr>
            <a:r>
              <a:rPr lang="en-US" sz="1846" kern="1200" dirty="0">
                <a:solidFill>
                  <a:srgbClr val="000000"/>
                </a:solidFill>
                <a:latin typeface="Arial" pitchFamily="34" charset="0"/>
              </a:rPr>
              <a:t>acceleration section </a:t>
            </a:r>
          </a:p>
          <a:p>
            <a:pPr marL="316529" indent="-316529" eaLnBrk="1" hangingPunct="1">
              <a:lnSpc>
                <a:spcPct val="110000"/>
              </a:lnSpc>
              <a:buClrTx/>
              <a:buSzTx/>
              <a:buFont typeface="Arial" pitchFamily="34" charset="0"/>
              <a:buChar char="•"/>
            </a:pPr>
            <a:r>
              <a:rPr lang="en-US" sz="1846" kern="1200" dirty="0">
                <a:solidFill>
                  <a:srgbClr val="000000"/>
                </a:solidFill>
                <a:latin typeface="Arial" pitchFamily="34" charset="0"/>
              </a:rPr>
              <a:t>vacuum system </a:t>
            </a:r>
          </a:p>
          <a:p>
            <a:pPr marL="316529" indent="-316529" eaLnBrk="1" hangingPunct="1">
              <a:lnSpc>
                <a:spcPct val="110000"/>
              </a:lnSpc>
              <a:buClrTx/>
              <a:buSzTx/>
              <a:buFont typeface="Arial" pitchFamily="34" charset="0"/>
              <a:buChar char="•"/>
            </a:pPr>
            <a:r>
              <a:rPr lang="en-US" sz="1846" kern="1200" dirty="0">
                <a:solidFill>
                  <a:srgbClr val="000000"/>
                </a:solidFill>
                <a:latin typeface="Arial" pitchFamily="34" charset="0"/>
              </a:rPr>
              <a:t>diagnosis </a:t>
            </a:r>
          </a:p>
          <a:p>
            <a:pPr marL="316529" indent="-316529" eaLnBrk="1" hangingPunct="1">
              <a:lnSpc>
                <a:spcPct val="110000"/>
              </a:lnSpc>
              <a:buClrTx/>
              <a:buSzTx/>
              <a:buFont typeface="Arial" pitchFamily="34" charset="0"/>
              <a:buChar char="•"/>
            </a:pPr>
            <a:r>
              <a:rPr lang="en-US" sz="1846" kern="1200" dirty="0">
                <a:solidFill>
                  <a:srgbClr val="000000"/>
                </a:solidFill>
                <a:latin typeface="Arial" pitchFamily="34" charset="0"/>
              </a:rPr>
              <a:t>control system </a:t>
            </a:r>
          </a:p>
          <a:p>
            <a:pPr marL="316529" indent="-316529" eaLnBrk="1" hangingPunct="1">
              <a:lnSpc>
                <a:spcPct val="110000"/>
              </a:lnSpc>
              <a:buClrTx/>
              <a:buSzTx/>
              <a:buFont typeface="Arial" pitchFamily="34" charset="0"/>
              <a:buChar char="•"/>
            </a:pPr>
            <a:r>
              <a:rPr lang="en-US" sz="1846" kern="1200" dirty="0">
                <a:solidFill>
                  <a:srgbClr val="000000"/>
                </a:solidFill>
                <a:latin typeface="Arial" pitchFamily="34" charset="0"/>
              </a:rPr>
              <a:t>power converter</a:t>
            </a:r>
            <a:endParaRPr lang="de-DE" sz="1846" kern="1200" dirty="0">
              <a:solidFill>
                <a:srgbClr val="3333CC"/>
              </a:solidFill>
              <a:latin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95116" y="1338730"/>
            <a:ext cx="4935415" cy="4529503"/>
            <a:chOff x="416169" y="1610458"/>
            <a:chExt cx="4935415" cy="4529503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169" y="1610458"/>
              <a:ext cx="4935415" cy="4529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202865" y="1995648"/>
              <a:ext cx="1471284" cy="2659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33231" tIns="33231" rIns="33231" bIns="33231" rtlCol="0">
              <a:spAutoFit/>
            </a:bodyPr>
            <a:lstStyle/>
            <a:p>
              <a:pPr algn="ctr"/>
              <a:r>
                <a:rPr lang="de-CH" sz="1292" dirty="0">
                  <a:solidFill>
                    <a:srgbClr val="3333CC"/>
                  </a:solidFill>
                </a:rPr>
                <a:t>RF cavities </a:t>
              </a:r>
              <a:endParaRPr lang="de-DE" sz="1292" dirty="0">
                <a:solidFill>
                  <a:srgbClr val="3333CC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81822" y="2768768"/>
              <a:ext cx="1328373" cy="4647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33231" tIns="33231" rIns="33231" bIns="33231" rtlCol="0">
              <a:spAutoFit/>
            </a:bodyPr>
            <a:lstStyle/>
            <a:p>
              <a:pPr algn="ctr"/>
              <a:r>
                <a:rPr lang="de-DE" sz="1292" dirty="0">
                  <a:solidFill>
                    <a:srgbClr val="3333CC"/>
                  </a:solidFill>
                </a:rPr>
                <a:t>Focusing magnets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22548" y="2653292"/>
              <a:ext cx="1429497" cy="4647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33231" tIns="33231" rIns="33231" bIns="33231" rtlCol="0">
              <a:spAutoFit/>
            </a:bodyPr>
            <a:lstStyle/>
            <a:p>
              <a:pPr algn="ctr"/>
              <a:r>
                <a:rPr lang="de-DE" sz="1292" dirty="0">
                  <a:solidFill>
                    <a:srgbClr val="3333CC"/>
                  </a:solidFill>
                </a:rPr>
                <a:t>Deflecting magnets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82340" y="3609228"/>
              <a:ext cx="1482563" cy="2659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lIns="33231" tIns="33231" rIns="33231" bIns="33231" rtlCol="0">
              <a:spAutoFit/>
            </a:bodyPr>
            <a:lstStyle/>
            <a:p>
              <a:r>
                <a:rPr lang="de-DE" sz="1292" dirty="0" err="1">
                  <a:solidFill>
                    <a:srgbClr val="3333CC"/>
                  </a:solidFill>
                </a:rPr>
                <a:t>Extraction</a:t>
              </a:r>
              <a:r>
                <a:rPr lang="de-DE" sz="1292" dirty="0">
                  <a:solidFill>
                    <a:srgbClr val="3333CC"/>
                  </a:solidFill>
                </a:rPr>
                <a:t> Magnets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02597" y="3603480"/>
              <a:ext cx="1455312" cy="2659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lIns="33231" tIns="33231" rIns="33231" bIns="33231" rtlCol="0">
              <a:spAutoFit/>
            </a:bodyPr>
            <a:lstStyle/>
            <a:p>
              <a:r>
                <a:rPr lang="de-DE" sz="1292" dirty="0">
                  <a:solidFill>
                    <a:srgbClr val="3333CC"/>
                  </a:solidFill>
                </a:rPr>
                <a:t> </a:t>
              </a:r>
              <a:r>
                <a:rPr lang="de-DE" sz="1292" dirty="0" err="1">
                  <a:solidFill>
                    <a:srgbClr val="3333CC"/>
                  </a:solidFill>
                </a:rPr>
                <a:t>Injection</a:t>
              </a:r>
              <a:r>
                <a:rPr lang="de-DE" sz="1292" dirty="0">
                  <a:solidFill>
                    <a:srgbClr val="3333CC"/>
                  </a:solidFill>
                </a:rPr>
                <a:t> Magnets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02864" y="5415380"/>
              <a:ext cx="1471284" cy="2659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33231" tIns="33231" rIns="33231" bIns="33231" rtlCol="0">
              <a:spAutoFit/>
            </a:bodyPr>
            <a:lstStyle/>
            <a:p>
              <a:pPr algn="ctr"/>
              <a:r>
                <a:rPr lang="de-CH" sz="1292" dirty="0">
                  <a:solidFill>
                    <a:srgbClr val="3333CC"/>
                  </a:solidFill>
                </a:rPr>
                <a:t>RF cavities </a:t>
              </a:r>
              <a:endParaRPr lang="de-DE" sz="1292" dirty="0">
                <a:solidFill>
                  <a:srgbClr val="3333CC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607186" y="6023508"/>
            <a:ext cx="4406151" cy="603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2" dirty="0">
                <a:solidFill>
                  <a:srgbClr val="3333CC"/>
                </a:solidFill>
              </a:rPr>
              <a:t>Circular Accelerator: acceleration in many turns with (a few) RF cavities</a:t>
            </a:r>
            <a:endParaRPr lang="de-DE" sz="1662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34851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happen to </a:t>
            </a:r>
            <a:r>
              <a:rPr lang="en-GB" dirty="0" smtClean="0"/>
              <a:t>beams </a:t>
            </a:r>
            <a:r>
              <a:rPr lang="en-GB" dirty="0"/>
              <a:t>in a circular </a:t>
            </a:r>
            <a:r>
              <a:rPr lang="en-GB" dirty="0" smtClean="0"/>
              <a:t>accelerator?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560390" y="4446597"/>
            <a:ext cx="2016000" cy="2016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244344" y="5166651"/>
            <a:ext cx="648091" cy="57589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 bwMode="auto">
          <a:xfrm>
            <a:off x="224883" y="3859265"/>
            <a:ext cx="1012931" cy="56514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 rtlCol="0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Vacuum chamber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784560" y="3982376"/>
            <a:ext cx="585664" cy="3189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rtlCol="0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beam</a:t>
            </a:r>
          </a:p>
        </p:txBody>
      </p:sp>
      <p:sp>
        <p:nvSpPr>
          <p:cNvPr id="8" name="Oval 7"/>
          <p:cNvSpPr/>
          <p:nvPr/>
        </p:nvSpPr>
        <p:spPr>
          <a:xfrm>
            <a:off x="2864710" y="4446597"/>
            <a:ext cx="2016000" cy="2016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069811" y="4727851"/>
            <a:ext cx="648091" cy="57589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7617650" y="4446597"/>
            <a:ext cx="2016000" cy="2016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8301604" y="5166651"/>
            <a:ext cx="648091" cy="57589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7833539" y="4005175"/>
            <a:ext cx="1584220" cy="1010621"/>
          </a:xfrm>
          <a:prstGeom prst="rect">
            <a:avLst/>
          </a:prstGeom>
          <a:blipFill dpi="0" rotWithShape="1">
            <a:blip r:embed="rId2">
              <a:alphaModFix amt="75000"/>
            </a:blip>
            <a:srcRect/>
            <a:tile tx="0" ty="0" sx="100000" sy="100000" flip="none" algn="tl"/>
          </a:blip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Down Arrow 17"/>
          <p:cNvSpPr/>
          <p:nvPr/>
        </p:nvSpPr>
        <p:spPr>
          <a:xfrm>
            <a:off x="8553780" y="4737828"/>
            <a:ext cx="120554" cy="362626"/>
          </a:xfrm>
          <a:prstGeom prst="down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169310" y="4437140"/>
            <a:ext cx="2016000" cy="2016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169310" y="5090997"/>
            <a:ext cx="2015999" cy="575890"/>
          </a:xfrm>
          <a:prstGeom prst="ellipse">
            <a:avLst/>
          </a:prstGeom>
          <a:solidFill>
            <a:srgbClr val="C0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/>
          <p:cNvCxnSpPr>
            <a:endCxn id="4" idx="1"/>
          </p:cNvCxnSpPr>
          <p:nvPr/>
        </p:nvCxnSpPr>
        <p:spPr>
          <a:xfrm>
            <a:off x="560390" y="4424411"/>
            <a:ext cx="295236" cy="317422"/>
          </a:xfrm>
          <a:prstGeom prst="straightConnector1">
            <a:avLst/>
          </a:prstGeom>
          <a:ln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2"/>
          </p:cNvCxnSpPr>
          <p:nvPr/>
        </p:nvCxnSpPr>
        <p:spPr>
          <a:xfrm flipH="1">
            <a:off x="1707673" y="4301300"/>
            <a:ext cx="369719" cy="865351"/>
          </a:xfrm>
          <a:prstGeom prst="straightConnector1">
            <a:avLst/>
          </a:prstGeom>
          <a:ln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365344" y="955892"/>
            <a:ext cx="9030732" cy="245059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8" indent="-34289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Arial Unicode MS" pitchFamily="34" charset="-128"/>
              <a:buChar char="●"/>
              <a:defRPr sz="2400">
                <a:solidFill>
                  <a:srgbClr val="062F67"/>
                </a:solidFill>
                <a:latin typeface="+mn-lt"/>
                <a:ea typeface="+mn-ea"/>
                <a:cs typeface="+mn-cs"/>
              </a:defRPr>
            </a:lvl1pPr>
            <a:lvl2pPr marL="914395" indent="-45719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  <a:defRPr sz="2000">
                <a:solidFill>
                  <a:srgbClr val="008000"/>
                </a:solidFill>
                <a:latin typeface="+mn-lt"/>
              </a:defRPr>
            </a:lvl2pPr>
            <a:lvl3pPr marL="1142993" indent="-22859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defRPr sz="2000">
                <a:solidFill>
                  <a:srgbClr val="6666FF"/>
                </a:solidFill>
                <a:latin typeface="+mn-lt"/>
              </a:defRPr>
            </a:lvl3pPr>
            <a:lvl4pPr marL="1600191" indent="-22859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4pPr>
            <a:lvl5pPr marL="2057388" indent="-22859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5pPr>
            <a:lvl6pPr marL="2514585" indent="-22859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6pPr>
            <a:lvl7pPr marL="2971783" indent="-22859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7pPr>
            <a:lvl8pPr marL="3428980" indent="-22859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8pPr>
            <a:lvl9pPr marL="3886177" indent="-22859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9pPr>
          </a:lstStyle>
          <a:p>
            <a:pPr marL="0" indent="0">
              <a:buFont typeface="Arial Unicode MS" pitchFamily="34" charset="-128"/>
              <a:buNone/>
            </a:pPr>
            <a:r>
              <a:rPr lang="en-GB" kern="0" dirty="0" smtClean="0"/>
              <a:t>Assume that the beam is happily circulating in the accelerators: what mechanism can cause beam losses?</a:t>
            </a:r>
          </a:p>
          <a:p>
            <a:pPr marL="457200" indent="-457200">
              <a:buFont typeface="Arial Unicode MS" pitchFamily="34" charset="-128"/>
              <a:buAutoNum type="alphaUcParenR"/>
            </a:pPr>
            <a:r>
              <a:rPr lang="en-GB" kern="0" dirty="0"/>
              <a:t>Particles are leaving the nominal </a:t>
            </a:r>
            <a:r>
              <a:rPr lang="en-GB" kern="0" dirty="0" smtClean="0"/>
              <a:t>trajectory (in general around the centre of the vacuum chamber)</a:t>
            </a:r>
            <a:endParaRPr lang="en-GB" kern="0" dirty="0"/>
          </a:p>
          <a:p>
            <a:pPr marL="457200" indent="-457200">
              <a:buFont typeface="Arial Unicode MS" pitchFamily="34" charset="-128"/>
              <a:buAutoNum type="alphaUcParenR"/>
            </a:pPr>
            <a:r>
              <a:rPr lang="en-GB" kern="0" dirty="0" smtClean="0"/>
              <a:t>Mechanical objects touch the beam (beam instrument, vacuum valve)</a:t>
            </a:r>
          </a:p>
        </p:txBody>
      </p:sp>
    </p:spTree>
    <p:extLst>
      <p:ext uri="{BB962C8B-B14F-4D97-AF65-F5344CB8AC3E}">
        <p14:creationId xmlns:p14="http://schemas.microsoft.com/office/powerpoint/2010/main" val="151199176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5000"/>
          </a:lnSpc>
          <a:spcBef>
            <a:spcPct val="4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5000"/>
          </a:lnSpc>
          <a:spcBef>
            <a:spcPct val="4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Benutzerdefiniertes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Benutzerdefiniertes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5000"/>
          </a:lnSpc>
          <a:spcBef>
            <a:spcPct val="4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5000"/>
          </a:lnSpc>
          <a:spcBef>
            <a:spcPct val="4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BTODD primary master">
  <a:themeElements>
    <a:clrScheme name="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339966"/>
      </a:accent1>
      <a:accent2>
        <a:srgbClr val="FF0000"/>
      </a:accent2>
      <a:accent3>
        <a:srgbClr val="FFFFFF"/>
      </a:accent3>
      <a:accent4>
        <a:srgbClr val="DADADA"/>
      </a:accent4>
      <a:accent5>
        <a:srgbClr val="ADCAB8"/>
      </a:accent5>
      <a:accent6>
        <a:srgbClr val="E70000"/>
      </a:accent6>
      <a:hlink>
        <a:srgbClr val="1717FF"/>
      </a:hlink>
      <a:folHlink>
        <a:srgbClr val="0000CC"/>
      </a:folHlink>
    </a:clrScheme>
    <a:fontScheme name="4_BTODD primary mast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rgbClr val="0000FF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 w="9525">
          <a:solidFill>
            <a:schemeClr val="tx1"/>
          </a:solidFill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 lIns="36000" tIns="36000" rIns="36000" bIns="36000">
        <a:spAutoFit/>
      </a:bodyPr>
      <a:lstStyle>
        <a:defPPr>
          <a:spcBef>
            <a:spcPct val="50000"/>
          </a:spcBef>
          <a:defRPr sz="1800" dirty="0" smtClean="0">
            <a:solidFill>
              <a:srgbClr val="000000"/>
            </a:solidFill>
            <a:cs typeface="Arial" charset="0"/>
          </a:defRPr>
        </a:defPPr>
      </a:lstStyle>
    </a:txDef>
  </a:objectDefaults>
  <a:extraClrSchemeLst>
    <a:extraClrScheme>
      <a:clrScheme name="4_BTODD primary master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TODD primary master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TODD primary master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TODD primary master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TODD primary master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TODD primary master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TODD primary master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TODD primary master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TODD primary master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TODD primary master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TODD primary master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TODD primary master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TODD primary master 13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CC00CC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n-Screen Presentation 1">
  <a:themeElements>
    <a:clrScheme name="1_On-Screen Presentation 1 1">
      <a:dk1>
        <a:srgbClr val="2A004E"/>
      </a:dk1>
      <a:lt1>
        <a:srgbClr val="FFFFFF"/>
      </a:lt1>
      <a:dk2>
        <a:srgbClr val="500093"/>
      </a:dk2>
      <a:lt2>
        <a:srgbClr val="00CCCC"/>
      </a:lt2>
      <a:accent1>
        <a:srgbClr val="D60093"/>
      </a:accent1>
      <a:accent2>
        <a:srgbClr val="0000FF"/>
      </a:accent2>
      <a:accent3>
        <a:srgbClr val="B3AAC8"/>
      </a:accent3>
      <a:accent4>
        <a:srgbClr val="DADADA"/>
      </a:accent4>
      <a:accent5>
        <a:srgbClr val="E8AAC8"/>
      </a:accent5>
      <a:accent6>
        <a:srgbClr val="0000E7"/>
      </a:accent6>
      <a:hlink>
        <a:srgbClr val="FFFF00"/>
      </a:hlink>
      <a:folHlink>
        <a:srgbClr val="7500D7"/>
      </a:folHlink>
    </a:clrScheme>
    <a:fontScheme name="1_On-Screen Presentation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1_On-Screen Presentation 1 1">
        <a:dk1>
          <a:srgbClr val="2A004E"/>
        </a:dk1>
        <a:lt1>
          <a:srgbClr val="FFFFFF"/>
        </a:lt1>
        <a:dk2>
          <a:srgbClr val="500093"/>
        </a:dk2>
        <a:lt2>
          <a:srgbClr val="00CCCC"/>
        </a:lt2>
        <a:accent1>
          <a:srgbClr val="D60093"/>
        </a:accent1>
        <a:accent2>
          <a:srgbClr val="0000FF"/>
        </a:accent2>
        <a:accent3>
          <a:srgbClr val="B3AAC8"/>
        </a:accent3>
        <a:accent4>
          <a:srgbClr val="DADADA"/>
        </a:accent4>
        <a:accent5>
          <a:srgbClr val="E8AAC8"/>
        </a:accent5>
        <a:accent6>
          <a:srgbClr val="0000E7"/>
        </a:accent6>
        <a:hlink>
          <a:srgbClr val="FFFF00"/>
        </a:hlink>
        <a:folHlink>
          <a:srgbClr val="7500D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n-Screen Presentation 1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CC99FF"/>
        </a:accent1>
        <a:accent2>
          <a:srgbClr val="3366FF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2D5CE7"/>
        </a:accent6>
        <a:hlink>
          <a:srgbClr val="00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n-Screen Presentation 1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777777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BDBDBD"/>
        </a:accent5>
        <a:accent6>
          <a:srgbClr val="B8B8B8"/>
        </a:accent6>
        <a:hlink>
          <a:srgbClr val="4D4D4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n-Screen Presentation 1 4">
        <a:dk1>
          <a:srgbClr val="000000"/>
        </a:dk1>
        <a:lt1>
          <a:srgbClr val="00CCCC"/>
        </a:lt1>
        <a:dk2>
          <a:srgbClr val="FFFFCC"/>
        </a:dk2>
        <a:lt2>
          <a:srgbClr val="009999"/>
        </a:lt2>
        <a:accent1>
          <a:srgbClr val="CC99FF"/>
        </a:accent1>
        <a:accent2>
          <a:srgbClr val="3366FF"/>
        </a:accent2>
        <a:accent3>
          <a:srgbClr val="AAE2E2"/>
        </a:accent3>
        <a:accent4>
          <a:srgbClr val="000000"/>
        </a:accent4>
        <a:accent5>
          <a:srgbClr val="E2CAFF"/>
        </a:accent5>
        <a:accent6>
          <a:srgbClr val="2D5CE7"/>
        </a:accent6>
        <a:hlink>
          <a:srgbClr val="00CCFF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n-Screen Presentation 1 5">
        <a:dk1>
          <a:srgbClr val="003300"/>
        </a:dk1>
        <a:lt1>
          <a:srgbClr val="FFFFFF"/>
        </a:lt1>
        <a:dk2>
          <a:srgbClr val="669900"/>
        </a:dk2>
        <a:lt2>
          <a:srgbClr val="FFCC66"/>
        </a:lt2>
        <a:accent1>
          <a:srgbClr val="990033"/>
        </a:accent1>
        <a:accent2>
          <a:srgbClr val="FF9933"/>
        </a:accent2>
        <a:accent3>
          <a:srgbClr val="B8CAAA"/>
        </a:accent3>
        <a:accent4>
          <a:srgbClr val="DADADA"/>
        </a:accent4>
        <a:accent5>
          <a:srgbClr val="CAAAAD"/>
        </a:accent5>
        <a:accent6>
          <a:srgbClr val="E78A2D"/>
        </a:accent6>
        <a:hlink>
          <a:srgbClr val="CCCC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n-Screen Presentation 1 6">
        <a:dk1>
          <a:srgbClr val="663300"/>
        </a:dk1>
        <a:lt1>
          <a:srgbClr val="FFFFFF"/>
        </a:lt1>
        <a:dk2>
          <a:srgbClr val="CC6600"/>
        </a:dk2>
        <a:lt2>
          <a:srgbClr val="FFCC00"/>
        </a:lt2>
        <a:accent1>
          <a:srgbClr val="990033"/>
        </a:accent1>
        <a:accent2>
          <a:srgbClr val="FF0033"/>
        </a:accent2>
        <a:accent3>
          <a:srgbClr val="E2B8AA"/>
        </a:accent3>
        <a:accent4>
          <a:srgbClr val="DADADA"/>
        </a:accent4>
        <a:accent5>
          <a:srgbClr val="CAAAAD"/>
        </a:accent5>
        <a:accent6>
          <a:srgbClr val="E7002D"/>
        </a:accent6>
        <a:hlink>
          <a:srgbClr val="CC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n-Screen Presentation 1 7">
        <a:dk1>
          <a:srgbClr val="660033"/>
        </a:dk1>
        <a:lt1>
          <a:srgbClr val="FFFFFF"/>
        </a:lt1>
        <a:dk2>
          <a:srgbClr val="990066"/>
        </a:dk2>
        <a:lt2>
          <a:srgbClr val="FFFF66"/>
        </a:lt2>
        <a:accent1>
          <a:srgbClr val="9933FF"/>
        </a:accent1>
        <a:accent2>
          <a:srgbClr val="00CCCC"/>
        </a:accent2>
        <a:accent3>
          <a:srgbClr val="CAAAB8"/>
        </a:accent3>
        <a:accent4>
          <a:srgbClr val="DADADA"/>
        </a:accent4>
        <a:accent5>
          <a:srgbClr val="CAADFF"/>
        </a:accent5>
        <a:accent6>
          <a:srgbClr val="00B9B9"/>
        </a:accent6>
        <a:hlink>
          <a:srgbClr val="CC66FF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1877</Words>
  <Application>Microsoft Office PowerPoint</Application>
  <PresentationFormat>A4 Paper (210x297 mm)</PresentationFormat>
  <Paragraphs>359</Paragraphs>
  <Slides>50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8" baseType="lpstr">
      <vt:lpstr>Arial Unicode MS</vt:lpstr>
      <vt:lpstr>ＭＳ Ｐゴシック</vt:lpstr>
      <vt:lpstr>Arial</vt:lpstr>
      <vt:lpstr>Calibri</vt:lpstr>
      <vt:lpstr>Cambria</vt:lpstr>
      <vt:lpstr>Cambria Math</vt:lpstr>
      <vt:lpstr>Franklin Gothic Medium</vt:lpstr>
      <vt:lpstr>Geneva</vt:lpstr>
      <vt:lpstr>Monotype Sorts</vt:lpstr>
      <vt:lpstr>Symbol</vt:lpstr>
      <vt:lpstr>Times New Roman</vt:lpstr>
      <vt:lpstr>Trebuchet MS</vt:lpstr>
      <vt:lpstr>Verdana</vt:lpstr>
      <vt:lpstr>1_Default Design</vt:lpstr>
      <vt:lpstr>Benutzerdefiniertes Design</vt:lpstr>
      <vt:lpstr>4_BTODD primary master</vt:lpstr>
      <vt:lpstr>2_On-Screen Presentation 1</vt:lpstr>
      <vt:lpstr>Equation</vt:lpstr>
      <vt:lpstr>PowerPoint Presentation</vt:lpstr>
      <vt:lpstr>Programme for the school</vt:lpstr>
      <vt:lpstr>Overview</vt:lpstr>
      <vt:lpstr>Principle of a synchrotron</vt:lpstr>
      <vt:lpstr>Particle movement in homogeneous dipole field</vt:lpstr>
      <vt:lpstr>Particle movement in homogeneous dipole field</vt:lpstr>
      <vt:lpstr>Particle movement in homogeneous dipole field</vt:lpstr>
      <vt:lpstr>Components of a Synchrotron</vt:lpstr>
      <vt:lpstr>What can happen to beams in a circular accelerator?</vt:lpstr>
      <vt:lpstr>PowerPoint Presentation</vt:lpstr>
      <vt:lpstr>Deflection by quadrupole magnets</vt:lpstr>
      <vt:lpstr>Quadrupole magnets and focusing</vt:lpstr>
      <vt:lpstr>Quadrupole magnets and focusing</vt:lpstr>
      <vt:lpstr>How to understand beam dynamics in a synchrotron?</vt:lpstr>
      <vt:lpstr>Transport matrices for particle coordinates</vt:lpstr>
      <vt:lpstr>F0D0 cell</vt:lpstr>
      <vt:lpstr>Quadrupole and Dipole kicks</vt:lpstr>
      <vt:lpstr>Betatron function and betatron oscillations</vt:lpstr>
      <vt:lpstr>Betatron trajectories and beam size </vt:lpstr>
      <vt:lpstr>Visualisation</vt:lpstr>
      <vt:lpstr>Phase space</vt:lpstr>
      <vt:lpstr>Closed orbit measurement at LHC</vt:lpstr>
      <vt:lpstr>Typical beam profile</vt:lpstr>
      <vt:lpstr>Betatron tune</vt:lpstr>
      <vt:lpstr>Chromaticity</vt:lpstr>
      <vt:lpstr>Betatron tune diagram</vt:lpstr>
      <vt:lpstr>Beam loss mechanism</vt:lpstr>
      <vt:lpstr>Why does it go wrong?</vt:lpstr>
      <vt:lpstr>Quadrupole and Dipole kicks</vt:lpstr>
      <vt:lpstr>Deflection by a dipole magnet in one plane </vt:lpstr>
      <vt:lpstr>Gaussian beam and aperture</vt:lpstr>
      <vt:lpstr>Effect of a dipole kick – closed orbit centred</vt:lpstr>
      <vt:lpstr>Effect of a dipole kick – closed orbit changes</vt:lpstr>
      <vt:lpstr>Phase space reduction by collimator</vt:lpstr>
      <vt:lpstr>Gaussian beam with an aperture at 2.3 </vt:lpstr>
      <vt:lpstr>Very fast beam loss at LHC</vt:lpstr>
      <vt:lpstr>LHC experimental long straight sections and D1</vt:lpstr>
      <vt:lpstr>Failure of a D1 magnet at LHC</vt:lpstr>
      <vt:lpstr>Failure of a D1 magnet at LHC</vt:lpstr>
      <vt:lpstr>Simulation using MADX of this failure</vt:lpstr>
      <vt:lpstr>Consequences for machine protection</vt:lpstr>
      <vt:lpstr>Other type of failures</vt:lpstr>
      <vt:lpstr>Tune diagram and resonances</vt:lpstr>
      <vt:lpstr>Tune diagram and resonances</vt:lpstr>
      <vt:lpstr>Beam phase space after quadrupole failure</vt:lpstr>
      <vt:lpstr>Beam phase space after quadrupole failure</vt:lpstr>
      <vt:lpstr>Beam phase space after quadrupole failure</vt:lpstr>
      <vt:lpstr>Beam phase space after quadrupole failure</vt:lpstr>
      <vt:lpstr>Longitudinal plane: Problems with RF</vt:lpstr>
      <vt:lpstr>Beam losses 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2013-08-15T08:21:28Z</dcterms:created>
  <dcterms:modified xsi:type="dcterms:W3CDTF">2017-01-19T17:34:31Z</dcterms:modified>
</cp:coreProperties>
</file>